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FF33CC"/>
    <a:srgbClr val="BA74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432" y="-7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089E017-EDFA-45CA-A550-3016805390B5}" type="datetimeFigureOut">
              <a:rPr lang="en-US" smtClean="0"/>
              <a:t>3/1/2009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B15C991-806A-487F-A0BD-96BFE219318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89E017-EDFA-45CA-A550-3016805390B5}" type="datetimeFigureOut">
              <a:rPr lang="en-US" smtClean="0"/>
              <a:t>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5C991-806A-487F-A0BD-96BFE219318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89E017-EDFA-45CA-A550-3016805390B5}" type="datetimeFigureOut">
              <a:rPr lang="en-US" smtClean="0"/>
              <a:t>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5C991-806A-487F-A0BD-96BFE219318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089E017-EDFA-45CA-A550-3016805390B5}" type="datetimeFigureOut">
              <a:rPr lang="en-US" smtClean="0"/>
              <a:t>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5C991-806A-487F-A0BD-96BFE219318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089E017-EDFA-45CA-A550-3016805390B5}" type="datetimeFigureOut">
              <a:rPr lang="en-US" smtClean="0"/>
              <a:t>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15C991-806A-487F-A0BD-96BFE219318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089E017-EDFA-45CA-A550-3016805390B5}" type="datetimeFigureOut">
              <a:rPr lang="en-US" smtClean="0"/>
              <a:t>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15C991-806A-487F-A0BD-96BFE219318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089E017-EDFA-45CA-A550-3016805390B5}" type="datetimeFigureOut">
              <a:rPr lang="en-US" smtClean="0"/>
              <a:t>3/1/2009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15C991-806A-487F-A0BD-96BFE219318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089E017-EDFA-45CA-A550-3016805390B5}" type="datetimeFigureOut">
              <a:rPr lang="en-US" smtClean="0"/>
              <a:t>3/1/2009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15C991-806A-487F-A0BD-96BFE219318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89E017-EDFA-45CA-A550-3016805390B5}" type="datetimeFigureOut">
              <a:rPr lang="en-US" smtClean="0"/>
              <a:t>3/1/2009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15C991-806A-487F-A0BD-96BFE219318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089E017-EDFA-45CA-A550-3016805390B5}" type="datetimeFigureOut">
              <a:rPr lang="en-US" smtClean="0"/>
              <a:t>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15C991-806A-487F-A0BD-96BFE219318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089E017-EDFA-45CA-A550-3016805390B5}" type="datetimeFigureOut">
              <a:rPr lang="en-US" smtClean="0"/>
              <a:t>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B15C991-806A-487F-A0BD-96BFE2193186}"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089E017-EDFA-45CA-A550-3016805390B5}" type="datetimeFigureOut">
              <a:rPr lang="en-US" smtClean="0"/>
              <a:t>3/1/2009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B15C991-806A-487F-A0BD-96BFE2193186}"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838201"/>
            <a:ext cx="8915400" cy="2800767"/>
          </a:xfrm>
          <a:prstGeom prst="rect">
            <a:avLst/>
          </a:prstGeom>
          <a:noFill/>
        </p:spPr>
        <p:txBody>
          <a:bodyPr wrap="square" lIns="91440" tIns="45720" rIns="91440" bIns="45720">
            <a:spAutoFit/>
          </a:bodyPr>
          <a:lstStyle/>
          <a:p>
            <a:pPr algn="ctr"/>
            <a:r>
              <a:rPr lang="en-US" sz="8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March 5, 2009</a:t>
            </a:r>
          </a:p>
          <a:p>
            <a:pPr algn="ctr"/>
            <a:r>
              <a:rPr lang="en-US" sz="8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Lesson 24 Day 4</a:t>
            </a:r>
            <a:endParaRPr lang="en-US" sz="8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0"/>
            <a:ext cx="8534400" cy="6740307"/>
          </a:xfrm>
          <a:prstGeom prst="rect">
            <a:avLst/>
          </a:prstGeom>
          <a:noFill/>
        </p:spPr>
        <p:txBody>
          <a:bodyPr wrap="square" rtlCol="0">
            <a:spAutoFit/>
          </a:bodyPr>
          <a:lstStyle/>
          <a:p>
            <a:pPr algn="ctr"/>
            <a:r>
              <a:rPr lang="en-US" sz="3600" b="1" dirty="0" smtClean="0">
                <a:solidFill>
                  <a:srgbClr val="0070C0"/>
                </a:solidFill>
              </a:rPr>
              <a:t>We will be looking at three different contractions today.  The first one is ‘s.  The second one is </a:t>
            </a:r>
            <a:r>
              <a:rPr lang="en-US" sz="3600" b="1" dirty="0" err="1" smtClean="0">
                <a:solidFill>
                  <a:srgbClr val="0070C0"/>
                </a:solidFill>
              </a:rPr>
              <a:t>n’t</a:t>
            </a:r>
            <a:r>
              <a:rPr lang="en-US" sz="3600" b="1" dirty="0" smtClean="0">
                <a:solidFill>
                  <a:srgbClr val="0070C0"/>
                </a:solidFill>
              </a:rPr>
              <a:t>.  The third one is ‘ll.  See if you can pick out these contractions in the following sentences.</a:t>
            </a:r>
          </a:p>
          <a:p>
            <a:pPr algn="ctr"/>
            <a:endParaRPr lang="en-US" sz="3600" b="1" dirty="0">
              <a:solidFill>
                <a:srgbClr val="0070C0"/>
              </a:solidFill>
            </a:endParaRPr>
          </a:p>
          <a:p>
            <a:pPr algn="ctr"/>
            <a:r>
              <a:rPr lang="en-US" sz="3600" b="1" dirty="0" smtClean="0">
                <a:solidFill>
                  <a:srgbClr val="7030A0"/>
                </a:solidFill>
              </a:rPr>
              <a:t>He’s going home.</a:t>
            </a:r>
          </a:p>
          <a:p>
            <a:pPr algn="ctr"/>
            <a:endParaRPr lang="en-US" sz="3600" b="1" dirty="0">
              <a:solidFill>
                <a:srgbClr val="0070C0"/>
              </a:solidFill>
            </a:endParaRPr>
          </a:p>
          <a:p>
            <a:pPr algn="ctr"/>
            <a:r>
              <a:rPr lang="en-US" sz="3600" b="1" dirty="0" smtClean="0">
                <a:solidFill>
                  <a:srgbClr val="FF0000"/>
                </a:solidFill>
              </a:rPr>
              <a:t>He can’t stay.</a:t>
            </a:r>
          </a:p>
          <a:p>
            <a:pPr algn="ctr"/>
            <a:endParaRPr lang="en-US" sz="3600" b="1" dirty="0">
              <a:solidFill>
                <a:srgbClr val="0070C0"/>
              </a:solidFill>
            </a:endParaRPr>
          </a:p>
          <a:p>
            <a:pPr algn="ctr"/>
            <a:r>
              <a:rPr lang="en-US" sz="3600" b="1" dirty="0" smtClean="0">
                <a:solidFill>
                  <a:srgbClr val="00B050"/>
                </a:solidFill>
              </a:rPr>
              <a:t>We’ll play on Sunday.</a:t>
            </a:r>
            <a:endParaRPr lang="en-US" sz="3600" b="1"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to="" calcmode="lin" valueType="num">
                                      <p:cBhvr>
                                        <p:cTn id="12" dur="1" fill="hold"/>
                                        <p:tgtEl>
                                          <p:spTgt spid="2">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to="" calcmode="lin" valueType="num">
                                      <p:cBhvr>
                                        <p:cTn id="17" dur="1" fill="hold"/>
                                        <p:tgtEl>
                                          <p:spTgt spid="2">
                                            <p:txEl>
                                              <p:pRg st="4" end="4"/>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 to="" calcmode="lin" valueType="num">
                                      <p:cBhvr>
                                        <p:cTn id="22" dur="1" fill="hold"/>
                                        <p:tgtEl>
                                          <p:spTgt spid="2">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1" y="457199"/>
          <a:ext cx="8991598" cy="5334002"/>
        </p:xfrm>
        <a:graphic>
          <a:graphicData uri="http://schemas.openxmlformats.org/drawingml/2006/table">
            <a:tbl>
              <a:tblPr firstRow="1" bandRow="1">
                <a:tableStyleId>{5C22544A-7EE6-4342-B048-85BDC9FD1C3A}</a:tableStyleId>
              </a:tblPr>
              <a:tblGrid>
                <a:gridCol w="2809874"/>
                <a:gridCol w="3209925"/>
                <a:gridCol w="2971799"/>
              </a:tblGrid>
              <a:tr h="2470898">
                <a:tc>
                  <a:txBody>
                    <a:bodyPr/>
                    <a:lstStyle/>
                    <a:p>
                      <a:pPr algn="ctr"/>
                      <a:r>
                        <a:rPr lang="en-US" sz="3200" dirty="0" smtClean="0"/>
                        <a:t>Contractions with ‘s</a:t>
                      </a:r>
                      <a:endParaRPr lang="en-US" sz="3200" dirty="0"/>
                    </a:p>
                  </a:txBody>
                  <a:tcPr/>
                </a:tc>
                <a:tc>
                  <a:txBody>
                    <a:bodyPr/>
                    <a:lstStyle/>
                    <a:p>
                      <a:pPr algn="ctr"/>
                      <a:r>
                        <a:rPr lang="en-US" sz="3200" dirty="0" smtClean="0"/>
                        <a:t>Contractions with </a:t>
                      </a:r>
                      <a:r>
                        <a:rPr lang="en-US" sz="3200" dirty="0" err="1" smtClean="0"/>
                        <a:t>n’t</a:t>
                      </a:r>
                      <a:endParaRPr lang="en-US" sz="3200" dirty="0"/>
                    </a:p>
                  </a:txBody>
                  <a:tcPr/>
                </a:tc>
                <a:tc>
                  <a:txBody>
                    <a:bodyPr/>
                    <a:lstStyle/>
                    <a:p>
                      <a:pPr algn="ctr"/>
                      <a:r>
                        <a:rPr lang="en-US" sz="3200" dirty="0" smtClean="0"/>
                        <a:t>Contractions with ‘</a:t>
                      </a:r>
                      <a:r>
                        <a:rPr lang="en-US" sz="3200" dirty="0" err="1" smtClean="0"/>
                        <a:t>ll</a:t>
                      </a:r>
                      <a:endParaRPr lang="en-US" sz="3200" dirty="0"/>
                    </a:p>
                  </a:txBody>
                  <a:tcPr/>
                </a:tc>
              </a:tr>
              <a:tr h="1431552">
                <a:tc>
                  <a:txBody>
                    <a:bodyPr/>
                    <a:lstStyle/>
                    <a:p>
                      <a:r>
                        <a:rPr lang="en-US" sz="3200" dirty="0" smtClean="0"/>
                        <a:t>she’s = she + is</a:t>
                      </a:r>
                      <a:endParaRPr lang="en-US" sz="3200" dirty="0"/>
                    </a:p>
                  </a:txBody>
                  <a:tcPr/>
                </a:tc>
                <a:tc>
                  <a:txBody>
                    <a:bodyPr/>
                    <a:lstStyle/>
                    <a:p>
                      <a:r>
                        <a:rPr lang="en-US" sz="3200" dirty="0" smtClean="0"/>
                        <a:t>won’t = will + not</a:t>
                      </a:r>
                      <a:endParaRPr lang="en-US" sz="3200" dirty="0"/>
                    </a:p>
                  </a:txBody>
                  <a:tcPr/>
                </a:tc>
                <a:tc>
                  <a:txBody>
                    <a:bodyPr/>
                    <a:lstStyle/>
                    <a:p>
                      <a:r>
                        <a:rPr lang="en-US" sz="3200" dirty="0" smtClean="0"/>
                        <a:t>I’ll = I + will</a:t>
                      </a:r>
                      <a:endParaRPr lang="en-US" sz="3200" dirty="0"/>
                    </a:p>
                  </a:txBody>
                  <a:tcPr/>
                </a:tc>
              </a:tr>
              <a:tr h="1431552">
                <a:tc>
                  <a:txBody>
                    <a:bodyPr/>
                    <a:lstStyle/>
                    <a:p>
                      <a:r>
                        <a:rPr lang="en-US" sz="3200" dirty="0" smtClean="0"/>
                        <a:t>it’s = it + is</a:t>
                      </a:r>
                      <a:endParaRPr lang="en-US" sz="3200" dirty="0"/>
                    </a:p>
                  </a:txBody>
                  <a:tcPr/>
                </a:tc>
                <a:tc>
                  <a:txBody>
                    <a:bodyPr/>
                    <a:lstStyle/>
                    <a:p>
                      <a:r>
                        <a:rPr lang="en-US" sz="3200" dirty="0" smtClean="0"/>
                        <a:t>can’t = can + not</a:t>
                      </a:r>
                      <a:endParaRPr lang="en-US" sz="3200" dirty="0"/>
                    </a:p>
                  </a:txBody>
                  <a:tcPr/>
                </a:tc>
                <a:tc>
                  <a:txBody>
                    <a:bodyPr/>
                    <a:lstStyle/>
                    <a:p>
                      <a:r>
                        <a:rPr lang="en-US" sz="3200" dirty="0" smtClean="0"/>
                        <a:t>we’ll = we</a:t>
                      </a:r>
                      <a:r>
                        <a:rPr lang="en-US" sz="3200" baseline="0" dirty="0" smtClean="0"/>
                        <a:t> + will</a:t>
                      </a:r>
                      <a:endParaRPr lang="en-US" sz="3200"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04800"/>
            <a:ext cx="7696200" cy="6001643"/>
          </a:xfrm>
          <a:prstGeom prst="rect">
            <a:avLst/>
          </a:prstGeom>
          <a:noFill/>
        </p:spPr>
        <p:txBody>
          <a:bodyPr wrap="square" rtlCol="0">
            <a:spAutoFit/>
          </a:bodyPr>
          <a:lstStyle/>
          <a:p>
            <a:pPr algn="ctr"/>
            <a:r>
              <a:rPr lang="en-US" sz="4800" b="1" dirty="0" smtClean="0">
                <a:solidFill>
                  <a:srgbClr val="FF0000"/>
                </a:solidFill>
              </a:rPr>
              <a:t>Let’s read these sentences and pick out the contractions</a:t>
            </a:r>
          </a:p>
          <a:p>
            <a:pPr algn="ctr"/>
            <a:endParaRPr lang="en-US" sz="4800" b="1" dirty="0"/>
          </a:p>
          <a:p>
            <a:pPr algn="ctr"/>
            <a:r>
              <a:rPr lang="en-US" sz="4800" b="1" dirty="0" smtClean="0">
                <a:solidFill>
                  <a:srgbClr val="0070C0"/>
                </a:solidFill>
              </a:rPr>
              <a:t>I’ll make a cake.</a:t>
            </a:r>
          </a:p>
          <a:p>
            <a:pPr algn="ctr"/>
            <a:r>
              <a:rPr lang="en-US" sz="4800" b="1" dirty="0" smtClean="0">
                <a:solidFill>
                  <a:srgbClr val="FFC000"/>
                </a:solidFill>
              </a:rPr>
              <a:t>You’ll help me.</a:t>
            </a:r>
          </a:p>
          <a:p>
            <a:pPr algn="ctr"/>
            <a:r>
              <a:rPr lang="en-US" sz="4800" b="1" dirty="0" smtClean="0">
                <a:solidFill>
                  <a:srgbClr val="7030A0"/>
                </a:solidFill>
              </a:rPr>
              <a:t>We won’t let it burn.</a:t>
            </a:r>
          </a:p>
          <a:p>
            <a:pPr algn="ctr"/>
            <a:r>
              <a:rPr lang="en-US" sz="4800" b="1" dirty="0" smtClean="0">
                <a:solidFill>
                  <a:srgbClr val="00B050"/>
                </a:solidFill>
              </a:rPr>
              <a:t>She’s on her way.</a:t>
            </a:r>
            <a:endParaRPr lang="en-US" sz="4800" b="1"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to="" calcmode="lin" valueType="num">
                                      <p:cBhvr>
                                        <p:cTn id="12" dur="1" fill="hold"/>
                                        <p:tgtEl>
                                          <p:spTgt spid="2">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to="" calcmode="lin" valueType="num">
                                      <p:cBhvr>
                                        <p:cTn id="17" dur="1" fill="hold"/>
                                        <p:tgtEl>
                                          <p:spTgt spid="2">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 to="" calcmode="lin" valueType="num">
                                      <p:cBhvr>
                                        <p:cTn id="22" dur="1" fill="hold"/>
                                        <p:tgtEl>
                                          <p:spTgt spid="2">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 to="" calcmode="lin" valueType="num">
                                      <p:cBhvr>
                                        <p:cTn id="27" dur="1" fill="hold"/>
                                        <p:tgtEl>
                                          <p:spTgt spid="2">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219200"/>
            <a:ext cx="8458200" cy="5078313"/>
          </a:xfrm>
          <a:prstGeom prst="rect">
            <a:avLst/>
          </a:prstGeom>
          <a:noFill/>
        </p:spPr>
        <p:txBody>
          <a:bodyPr wrap="square" rtlCol="0">
            <a:spAutoFit/>
          </a:bodyPr>
          <a:lstStyle/>
          <a:p>
            <a:pPr algn="ctr"/>
            <a:r>
              <a:rPr lang="en-US" sz="5400" b="1" dirty="0" smtClean="0">
                <a:solidFill>
                  <a:srgbClr val="00B050"/>
                </a:solidFill>
              </a:rPr>
              <a:t>I am feeding my dog Max.</a:t>
            </a:r>
          </a:p>
          <a:p>
            <a:pPr algn="ctr"/>
            <a:r>
              <a:rPr lang="en-US" sz="5400" b="1" dirty="0" smtClean="0">
                <a:solidFill>
                  <a:srgbClr val="00B050"/>
                </a:solidFill>
              </a:rPr>
              <a:t>Then </a:t>
            </a:r>
            <a:r>
              <a:rPr lang="en-US" sz="5400" b="1" dirty="0" smtClean="0">
                <a:solidFill>
                  <a:srgbClr val="FF0000"/>
                </a:solidFill>
              </a:rPr>
              <a:t>we’ll</a:t>
            </a:r>
            <a:r>
              <a:rPr lang="en-US" sz="5400" b="1" dirty="0" smtClean="0">
                <a:solidFill>
                  <a:srgbClr val="00B050"/>
                </a:solidFill>
              </a:rPr>
              <a:t> play.</a:t>
            </a:r>
          </a:p>
          <a:p>
            <a:pPr algn="ctr"/>
            <a:r>
              <a:rPr lang="en-US" sz="5400" b="1" dirty="0" smtClean="0">
                <a:solidFill>
                  <a:srgbClr val="FF0000"/>
                </a:solidFill>
              </a:rPr>
              <a:t>He’s</a:t>
            </a:r>
            <a:r>
              <a:rPr lang="en-US" sz="5400" b="1" dirty="0" smtClean="0">
                <a:solidFill>
                  <a:srgbClr val="00B050"/>
                </a:solidFill>
              </a:rPr>
              <a:t> a good dog.</a:t>
            </a:r>
          </a:p>
          <a:p>
            <a:pPr algn="ctr"/>
            <a:r>
              <a:rPr lang="en-US" sz="5400" b="1" dirty="0" smtClean="0">
                <a:solidFill>
                  <a:srgbClr val="00B050"/>
                </a:solidFill>
              </a:rPr>
              <a:t>He </a:t>
            </a:r>
            <a:r>
              <a:rPr lang="en-US" sz="5400" b="1" dirty="0" smtClean="0">
                <a:solidFill>
                  <a:srgbClr val="FF0000"/>
                </a:solidFill>
              </a:rPr>
              <a:t>won’t</a:t>
            </a:r>
            <a:r>
              <a:rPr lang="en-US" sz="5400" b="1" dirty="0" smtClean="0">
                <a:solidFill>
                  <a:srgbClr val="00B050"/>
                </a:solidFill>
              </a:rPr>
              <a:t> run away.</a:t>
            </a:r>
          </a:p>
          <a:p>
            <a:pPr algn="ctr"/>
            <a:r>
              <a:rPr lang="en-US" sz="5400" b="1" dirty="0" smtClean="0">
                <a:solidFill>
                  <a:srgbClr val="00B050"/>
                </a:solidFill>
              </a:rPr>
              <a:t>Mack licks my face.</a:t>
            </a:r>
          </a:p>
          <a:p>
            <a:pPr algn="ctr"/>
            <a:r>
              <a:rPr lang="en-US" sz="5400" b="1" dirty="0" smtClean="0">
                <a:solidFill>
                  <a:srgbClr val="FF0000"/>
                </a:solidFill>
              </a:rPr>
              <a:t>He’s</a:t>
            </a:r>
            <a:r>
              <a:rPr lang="en-US" sz="5400" b="1" dirty="0" smtClean="0">
                <a:solidFill>
                  <a:srgbClr val="00B050"/>
                </a:solidFill>
              </a:rPr>
              <a:t> my best pal.</a:t>
            </a:r>
            <a:endParaRPr lang="en-US" sz="5400" b="1" dirty="0">
              <a:solidFill>
                <a:srgbClr val="00B050"/>
              </a:solidFill>
            </a:endParaRPr>
          </a:p>
        </p:txBody>
      </p:sp>
      <p:sp>
        <p:nvSpPr>
          <p:cNvPr id="3" name="TextBox 2"/>
          <p:cNvSpPr txBox="1"/>
          <p:nvPr/>
        </p:nvSpPr>
        <p:spPr>
          <a:xfrm>
            <a:off x="381000" y="685800"/>
            <a:ext cx="8305800" cy="369332"/>
          </a:xfrm>
          <a:prstGeom prst="rect">
            <a:avLst/>
          </a:prstGeom>
          <a:noFill/>
        </p:spPr>
        <p:txBody>
          <a:bodyPr wrap="square" rtlCol="0">
            <a:spAutoFit/>
          </a:bodyPr>
          <a:lstStyle/>
          <a:p>
            <a:pPr algn="ctr"/>
            <a:r>
              <a:rPr lang="en-US" b="1" dirty="0" smtClean="0">
                <a:solidFill>
                  <a:srgbClr val="7030A0"/>
                </a:solidFill>
              </a:rPr>
              <a:t>You read the words in red and I’ll read the words in green.</a:t>
            </a:r>
            <a:endParaRPr lang="en-US" b="1"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to="" calcmode="lin" valueType="num">
                                      <p:cBhvr>
                                        <p:cTn id="12" dur="1" fill="hold"/>
                                        <p:tgtEl>
                                          <p:spTgt spid="2">
                                            <p:txEl>
                                              <p:pRg st="0" end="0"/>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to="" calcmode="lin" valueType="num">
                                      <p:cBhvr>
                                        <p:cTn id="15" dur="1" fill="hold"/>
                                        <p:tgtEl>
                                          <p:spTgt spid="2">
                                            <p:txEl>
                                              <p:pRg st="1" end="1"/>
                                            </p:txEl>
                                          </p:spTgt>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 to="" calcmode="lin" valueType="num">
                                      <p:cBhvr>
                                        <p:cTn id="18" dur="1" fill="hold"/>
                                        <p:tgtEl>
                                          <p:spTgt spid="2">
                                            <p:txEl>
                                              <p:pRg st="2" end="2"/>
                                            </p:txEl>
                                          </p:spTgt>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to="" calcmode="lin" valueType="num">
                                      <p:cBhvr>
                                        <p:cTn id="21" dur="1" fill="hold"/>
                                        <p:tgtEl>
                                          <p:spTgt spid="2">
                                            <p:txEl>
                                              <p:pRg st="3" end="3"/>
                                            </p:txEl>
                                          </p:spTgt>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 to="" calcmode="lin" valueType="num">
                                      <p:cBhvr>
                                        <p:cTn id="24" dur="1" fill="hold"/>
                                        <p:tgtEl>
                                          <p:spTgt spid="2">
                                            <p:txEl>
                                              <p:pRg st="4" end="4"/>
                                            </p:txEl>
                                          </p:spTgt>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 to="" calcmode="lin" valueType="num">
                                      <p:cBhvr>
                                        <p:cTn id="27" dur="1" fill="hold"/>
                                        <p:tgtEl>
                                          <p:spTgt spid="2">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91673" y="2967335"/>
            <a:ext cx="4908524" cy="923330"/>
          </a:xfrm>
          <a:prstGeom prst="rect">
            <a:avLst/>
          </a:prstGeom>
          <a:noFill/>
        </p:spPr>
        <p:txBody>
          <a:bodyPr wrap="none" lIns="91440" tIns="45720" rIns="91440" bIns="45720">
            <a:spAutoFit/>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Word building</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52400"/>
            <a:ext cx="7772400" cy="369332"/>
          </a:xfrm>
          <a:prstGeom prst="rect">
            <a:avLst/>
          </a:prstGeom>
          <a:noFill/>
        </p:spPr>
        <p:txBody>
          <a:bodyPr wrap="square" rtlCol="0">
            <a:spAutoFit/>
          </a:bodyPr>
          <a:lstStyle/>
          <a:p>
            <a:pPr algn="ctr"/>
            <a:r>
              <a:rPr lang="en-US" dirty="0" smtClean="0">
                <a:solidFill>
                  <a:srgbClr val="FF0000"/>
                </a:solidFill>
              </a:rPr>
              <a:t>Objective: To spell and write known high frequency words</a:t>
            </a:r>
            <a:endParaRPr lang="en-US" dirty="0">
              <a:solidFill>
                <a:srgbClr val="FF0000"/>
              </a:solidFill>
            </a:endParaRPr>
          </a:p>
        </p:txBody>
      </p:sp>
      <p:sp>
        <p:nvSpPr>
          <p:cNvPr id="3" name="Rectangle 2"/>
          <p:cNvSpPr/>
          <p:nvPr/>
        </p:nvSpPr>
        <p:spPr>
          <a:xfrm>
            <a:off x="2091673" y="533400"/>
            <a:ext cx="5087226" cy="923330"/>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Spelling Words</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TextBox 3"/>
          <p:cNvSpPr txBox="1"/>
          <p:nvPr/>
        </p:nvSpPr>
        <p:spPr>
          <a:xfrm>
            <a:off x="304800" y="1371600"/>
            <a:ext cx="7924800" cy="6262509"/>
          </a:xfrm>
          <a:prstGeom prst="rect">
            <a:avLst/>
          </a:prstGeom>
          <a:noFill/>
        </p:spPr>
        <p:txBody>
          <a:bodyPr wrap="square" rtlCol="0">
            <a:spAutoFit/>
          </a:bodyPr>
          <a:lstStyle/>
          <a:p>
            <a:pPr algn="ctr"/>
            <a:r>
              <a:rPr lang="en-US" sz="3600" dirty="0" smtClean="0">
                <a:solidFill>
                  <a:srgbClr val="FF0000"/>
                </a:solidFill>
              </a:rPr>
              <a:t>ice</a:t>
            </a:r>
          </a:p>
          <a:p>
            <a:pPr algn="ctr"/>
            <a:r>
              <a:rPr lang="en-US" sz="3600" dirty="0" smtClean="0">
                <a:solidFill>
                  <a:srgbClr val="FF0000"/>
                </a:solidFill>
              </a:rPr>
              <a:t>nice</a:t>
            </a:r>
          </a:p>
          <a:p>
            <a:pPr algn="ctr"/>
            <a:r>
              <a:rPr lang="en-US" sz="3600" dirty="0" smtClean="0">
                <a:solidFill>
                  <a:srgbClr val="FF0000"/>
                </a:solidFill>
              </a:rPr>
              <a:t>race</a:t>
            </a:r>
          </a:p>
          <a:p>
            <a:pPr algn="ctr"/>
            <a:r>
              <a:rPr lang="en-US" sz="3600" dirty="0" smtClean="0">
                <a:solidFill>
                  <a:srgbClr val="FF0000"/>
                </a:solidFill>
              </a:rPr>
              <a:t>page</a:t>
            </a:r>
          </a:p>
          <a:p>
            <a:pPr algn="ctr"/>
            <a:r>
              <a:rPr lang="en-US" sz="3600" dirty="0" smtClean="0">
                <a:solidFill>
                  <a:srgbClr val="FF0000"/>
                </a:solidFill>
              </a:rPr>
              <a:t>edge</a:t>
            </a:r>
          </a:p>
          <a:p>
            <a:pPr algn="ctr"/>
            <a:r>
              <a:rPr lang="en-US" sz="3600" dirty="0" smtClean="0">
                <a:solidFill>
                  <a:srgbClr val="FF0000"/>
                </a:solidFill>
              </a:rPr>
              <a:t>large</a:t>
            </a:r>
          </a:p>
          <a:p>
            <a:pPr algn="ctr"/>
            <a:r>
              <a:rPr lang="en-US" sz="3600" dirty="0" smtClean="0">
                <a:solidFill>
                  <a:srgbClr val="FF0000"/>
                </a:solidFill>
              </a:rPr>
              <a:t>home</a:t>
            </a:r>
          </a:p>
          <a:p>
            <a:pPr algn="ctr"/>
            <a:r>
              <a:rPr lang="en-US" sz="3600" dirty="0" smtClean="0">
                <a:solidFill>
                  <a:srgbClr val="FF0000"/>
                </a:solidFill>
              </a:rPr>
              <a:t>those</a:t>
            </a:r>
          </a:p>
          <a:p>
            <a:pPr algn="ctr"/>
            <a:r>
              <a:rPr lang="en-US" sz="3600" dirty="0" smtClean="0">
                <a:solidFill>
                  <a:srgbClr val="FF0000"/>
                </a:solidFill>
              </a:rPr>
              <a:t>love</a:t>
            </a:r>
          </a:p>
          <a:p>
            <a:pPr algn="ctr"/>
            <a:r>
              <a:rPr lang="en-US" sz="3600" dirty="0" smtClean="0">
                <a:solidFill>
                  <a:srgbClr val="FF0000"/>
                </a:solidFill>
              </a:rPr>
              <a:t>hello</a:t>
            </a:r>
          </a:p>
          <a:p>
            <a:pPr algn="ctr"/>
            <a:endParaRPr lang="en-US" sz="3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to="" calcmode="lin" valueType="num">
                                      <p:cBhvr>
                                        <p:cTn id="17" dur="1" fill="hold"/>
                                        <p:tgtEl>
                                          <p:spTgt spid="4">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 to="" calcmode="lin" valueType="num">
                                      <p:cBhvr>
                                        <p:cTn id="22" dur="1" fill="hold"/>
                                        <p:tgtEl>
                                          <p:spTgt spid="4">
                                            <p:txEl>
                                              <p:pRg st="1" end="1"/>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to="" calcmode="lin" valueType="num">
                                      <p:cBhvr>
                                        <p:cTn id="27" dur="1" fill="hold"/>
                                        <p:tgtEl>
                                          <p:spTgt spid="4">
                                            <p:txEl>
                                              <p:pRg st="2" end="2"/>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 to="" calcmode="lin" valueType="num">
                                      <p:cBhvr>
                                        <p:cTn id="32" dur="1" fill="hold"/>
                                        <p:tgtEl>
                                          <p:spTgt spid="4">
                                            <p:txEl>
                                              <p:pRg st="3" end="3"/>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to="" calcmode="lin" valueType="num">
                                      <p:cBhvr>
                                        <p:cTn id="37" dur="1" fill="hold"/>
                                        <p:tgtEl>
                                          <p:spTgt spid="4">
                                            <p:txEl>
                                              <p:pRg st="4" end="4"/>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to="" calcmode="lin" valueType="num">
                                      <p:cBhvr>
                                        <p:cTn id="42" dur="1" fill="hold"/>
                                        <p:tgtEl>
                                          <p:spTgt spid="4">
                                            <p:txEl>
                                              <p:pRg st="5" end="5"/>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to="" calcmode="lin" valueType="num">
                                      <p:cBhvr>
                                        <p:cTn id="47" dur="1" fill="hold"/>
                                        <p:tgtEl>
                                          <p:spTgt spid="4">
                                            <p:txEl>
                                              <p:pRg st="6" end="6"/>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nodeType="clickEffect">
                                  <p:stCondLst>
                                    <p:cond delay="0"/>
                                  </p:stCondLst>
                                  <p:childTnLst>
                                    <p:set>
                                      <p:cBhvr>
                                        <p:cTn id="51" dur="1" fill="hold">
                                          <p:stCondLst>
                                            <p:cond delay="0"/>
                                          </p:stCondLst>
                                        </p:cTn>
                                        <p:tgtEl>
                                          <p:spTgt spid="4">
                                            <p:txEl>
                                              <p:pRg st="7" end="7"/>
                                            </p:txEl>
                                          </p:spTgt>
                                        </p:tgtEl>
                                        <p:attrNameLst>
                                          <p:attrName>style.visibility</p:attrName>
                                        </p:attrNameLst>
                                      </p:cBhvr>
                                      <p:to>
                                        <p:strVal val="visible"/>
                                      </p:to>
                                    </p:set>
                                    <p:anim to="" calcmode="lin" valueType="num">
                                      <p:cBhvr>
                                        <p:cTn id="52" dur="1" fill="hold"/>
                                        <p:tgtEl>
                                          <p:spTgt spid="4">
                                            <p:txEl>
                                              <p:pRg st="7" end="7"/>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nodeType="clickEffect">
                                  <p:stCondLst>
                                    <p:cond delay="0"/>
                                  </p:stCondLst>
                                  <p:childTnLst>
                                    <p:set>
                                      <p:cBhvr>
                                        <p:cTn id="56" dur="1" fill="hold">
                                          <p:stCondLst>
                                            <p:cond delay="0"/>
                                          </p:stCondLst>
                                        </p:cTn>
                                        <p:tgtEl>
                                          <p:spTgt spid="4">
                                            <p:txEl>
                                              <p:pRg st="8" end="8"/>
                                            </p:txEl>
                                          </p:spTgt>
                                        </p:tgtEl>
                                        <p:attrNameLst>
                                          <p:attrName>style.visibility</p:attrName>
                                        </p:attrNameLst>
                                      </p:cBhvr>
                                      <p:to>
                                        <p:strVal val="visible"/>
                                      </p:to>
                                    </p:set>
                                    <p:anim to="" calcmode="lin" valueType="num">
                                      <p:cBhvr>
                                        <p:cTn id="57" dur="1" fill="hold"/>
                                        <p:tgtEl>
                                          <p:spTgt spid="4">
                                            <p:txEl>
                                              <p:pRg st="8" end="8"/>
                                            </p:txEl>
                                          </p:spTgt>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nodeType="clickEffect">
                                  <p:stCondLst>
                                    <p:cond delay="0"/>
                                  </p:stCondLst>
                                  <p:childTnLst>
                                    <p:set>
                                      <p:cBhvr>
                                        <p:cTn id="61" dur="1" fill="hold">
                                          <p:stCondLst>
                                            <p:cond delay="0"/>
                                          </p:stCondLst>
                                        </p:cTn>
                                        <p:tgtEl>
                                          <p:spTgt spid="4">
                                            <p:txEl>
                                              <p:pRg st="9" end="9"/>
                                            </p:txEl>
                                          </p:spTgt>
                                        </p:tgtEl>
                                        <p:attrNameLst>
                                          <p:attrName>style.visibility</p:attrName>
                                        </p:attrNameLst>
                                      </p:cBhvr>
                                      <p:to>
                                        <p:strVal val="visible"/>
                                      </p:to>
                                    </p:set>
                                    <p:anim to="" calcmode="lin" valueType="num">
                                      <p:cBhvr>
                                        <p:cTn id="62" dur="1" fill="hold"/>
                                        <p:tgtEl>
                                          <p:spTgt spid="4">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0"/>
            <a:ext cx="8839200" cy="369332"/>
          </a:xfrm>
          <a:prstGeom prst="rect">
            <a:avLst/>
          </a:prstGeom>
          <a:noFill/>
        </p:spPr>
        <p:txBody>
          <a:bodyPr wrap="square" rtlCol="0">
            <a:spAutoFit/>
          </a:bodyPr>
          <a:lstStyle/>
          <a:p>
            <a:pPr algn="ctr"/>
            <a:r>
              <a:rPr lang="en-US" b="1" dirty="0" smtClean="0">
                <a:solidFill>
                  <a:srgbClr val="00B050"/>
                </a:solidFill>
              </a:rPr>
              <a:t>Objective: To read high frequency words</a:t>
            </a:r>
            <a:endParaRPr lang="en-US" b="1" dirty="0">
              <a:solidFill>
                <a:srgbClr val="00B050"/>
              </a:solidFill>
            </a:endParaRPr>
          </a:p>
        </p:txBody>
      </p:sp>
      <p:sp>
        <p:nvSpPr>
          <p:cNvPr id="3" name="Rectangle 2"/>
          <p:cNvSpPr/>
          <p:nvPr/>
        </p:nvSpPr>
        <p:spPr>
          <a:xfrm>
            <a:off x="228600" y="762000"/>
            <a:ext cx="9438417" cy="923330"/>
          </a:xfrm>
          <a:prstGeom prst="rect">
            <a:avLst/>
          </a:prstGeom>
          <a:noFill/>
        </p:spPr>
        <p:txBody>
          <a:bodyPr wrap="squar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High Frequency Words</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TextBox 3"/>
          <p:cNvSpPr txBox="1"/>
          <p:nvPr/>
        </p:nvSpPr>
        <p:spPr>
          <a:xfrm>
            <a:off x="381000" y="1676400"/>
            <a:ext cx="8229600" cy="5632311"/>
          </a:xfrm>
          <a:prstGeom prst="rect">
            <a:avLst/>
          </a:prstGeom>
          <a:noFill/>
        </p:spPr>
        <p:txBody>
          <a:bodyPr wrap="square" rtlCol="0">
            <a:spAutoFit/>
          </a:bodyPr>
          <a:lstStyle/>
          <a:p>
            <a:pPr algn="ctr"/>
            <a:r>
              <a:rPr lang="en-US" sz="4000" b="1" dirty="0" smtClean="0">
                <a:solidFill>
                  <a:srgbClr val="00B050"/>
                </a:solidFill>
              </a:rPr>
              <a:t>become</a:t>
            </a:r>
          </a:p>
          <a:p>
            <a:pPr algn="ctr"/>
            <a:r>
              <a:rPr lang="en-US" sz="4000" b="1" dirty="0" smtClean="0">
                <a:solidFill>
                  <a:srgbClr val="00B050"/>
                </a:solidFill>
              </a:rPr>
              <a:t>busy</a:t>
            </a:r>
          </a:p>
          <a:p>
            <a:pPr algn="ctr"/>
            <a:r>
              <a:rPr lang="en-US" sz="4000" b="1" dirty="0" smtClean="0">
                <a:solidFill>
                  <a:srgbClr val="00B050"/>
                </a:solidFill>
              </a:rPr>
              <a:t>eyes</a:t>
            </a:r>
          </a:p>
          <a:p>
            <a:pPr algn="ctr"/>
            <a:r>
              <a:rPr lang="en-US" sz="4000" b="1" dirty="0" smtClean="0">
                <a:solidFill>
                  <a:srgbClr val="00B050"/>
                </a:solidFill>
              </a:rPr>
              <a:t>high</a:t>
            </a:r>
          </a:p>
          <a:p>
            <a:pPr algn="ctr"/>
            <a:r>
              <a:rPr lang="en-US" sz="4000" b="1" dirty="0" smtClean="0">
                <a:solidFill>
                  <a:srgbClr val="00B050"/>
                </a:solidFill>
              </a:rPr>
              <a:t>listen</a:t>
            </a:r>
          </a:p>
          <a:p>
            <a:pPr algn="ctr"/>
            <a:r>
              <a:rPr lang="en-US" sz="4000" b="1" dirty="0" smtClean="0">
                <a:solidFill>
                  <a:srgbClr val="00B050"/>
                </a:solidFill>
              </a:rPr>
              <a:t>remembered</a:t>
            </a:r>
          </a:p>
          <a:p>
            <a:pPr algn="ctr"/>
            <a:r>
              <a:rPr lang="en-US" sz="4000" b="1" dirty="0" smtClean="0">
                <a:solidFill>
                  <a:srgbClr val="00B050"/>
                </a:solidFill>
              </a:rPr>
              <a:t>talk</a:t>
            </a:r>
          </a:p>
          <a:p>
            <a:pPr algn="ctr"/>
            <a:r>
              <a:rPr lang="en-US" sz="4000" b="1" dirty="0" smtClean="0">
                <a:solidFill>
                  <a:srgbClr val="00B050"/>
                </a:solidFill>
              </a:rPr>
              <a:t>visitor</a:t>
            </a:r>
          </a:p>
          <a:p>
            <a:pPr algn="ctr"/>
            <a:endParaRPr lang="en-US" sz="4000" b="1"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to="" calcmode="lin" valueType="num">
                                      <p:cBhvr>
                                        <p:cTn id="17" dur="1" fill="hold"/>
                                        <p:tgtEl>
                                          <p:spTgt spid="4">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 to="" calcmode="lin" valueType="num">
                                      <p:cBhvr>
                                        <p:cTn id="22" dur="1" fill="hold"/>
                                        <p:tgtEl>
                                          <p:spTgt spid="4">
                                            <p:txEl>
                                              <p:pRg st="1" end="1"/>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to="" calcmode="lin" valueType="num">
                                      <p:cBhvr>
                                        <p:cTn id="27" dur="1" fill="hold"/>
                                        <p:tgtEl>
                                          <p:spTgt spid="4">
                                            <p:txEl>
                                              <p:pRg st="2" end="2"/>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 to="" calcmode="lin" valueType="num">
                                      <p:cBhvr>
                                        <p:cTn id="32" dur="1" fill="hold"/>
                                        <p:tgtEl>
                                          <p:spTgt spid="4">
                                            <p:txEl>
                                              <p:pRg st="3" end="3"/>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to="" calcmode="lin" valueType="num">
                                      <p:cBhvr>
                                        <p:cTn id="37" dur="1" fill="hold"/>
                                        <p:tgtEl>
                                          <p:spTgt spid="4">
                                            <p:txEl>
                                              <p:pRg st="4" end="4"/>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to="" calcmode="lin" valueType="num">
                                      <p:cBhvr>
                                        <p:cTn id="42" dur="1" fill="hold"/>
                                        <p:tgtEl>
                                          <p:spTgt spid="4">
                                            <p:txEl>
                                              <p:pRg st="5" end="5"/>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to="" calcmode="lin" valueType="num">
                                      <p:cBhvr>
                                        <p:cTn id="47" dur="1" fill="hold"/>
                                        <p:tgtEl>
                                          <p:spTgt spid="4">
                                            <p:txEl>
                                              <p:pRg st="6" end="6"/>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nodeType="clickEffect">
                                  <p:stCondLst>
                                    <p:cond delay="0"/>
                                  </p:stCondLst>
                                  <p:childTnLst>
                                    <p:set>
                                      <p:cBhvr>
                                        <p:cTn id="51" dur="1" fill="hold">
                                          <p:stCondLst>
                                            <p:cond delay="0"/>
                                          </p:stCondLst>
                                        </p:cTn>
                                        <p:tgtEl>
                                          <p:spTgt spid="4">
                                            <p:txEl>
                                              <p:pRg st="7" end="7"/>
                                            </p:txEl>
                                          </p:spTgt>
                                        </p:tgtEl>
                                        <p:attrNameLst>
                                          <p:attrName>style.visibility</p:attrName>
                                        </p:attrNameLst>
                                      </p:cBhvr>
                                      <p:to>
                                        <p:strVal val="visible"/>
                                      </p:to>
                                    </p:set>
                                    <p:anim to="" calcmode="lin" valueType="num">
                                      <p:cBhvr>
                                        <p:cTn id="52"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763000" cy="369332"/>
          </a:xfrm>
          <a:prstGeom prst="rect">
            <a:avLst/>
          </a:prstGeom>
          <a:noFill/>
        </p:spPr>
        <p:txBody>
          <a:bodyPr wrap="square" rtlCol="0">
            <a:spAutoFit/>
          </a:bodyPr>
          <a:lstStyle/>
          <a:p>
            <a:pPr algn="ctr"/>
            <a:r>
              <a:rPr lang="en-US" dirty="0" smtClean="0">
                <a:solidFill>
                  <a:srgbClr val="FF0000"/>
                </a:solidFill>
              </a:rPr>
              <a:t>Objective: To draw a conclusion based on clues in a story</a:t>
            </a:r>
            <a:endParaRPr lang="en-US" dirty="0">
              <a:solidFill>
                <a:srgbClr val="FF0000"/>
              </a:solidFill>
            </a:endParaRPr>
          </a:p>
        </p:txBody>
      </p:sp>
      <p:sp>
        <p:nvSpPr>
          <p:cNvPr id="3" name="Rectangle 2"/>
          <p:cNvSpPr/>
          <p:nvPr/>
        </p:nvSpPr>
        <p:spPr>
          <a:xfrm>
            <a:off x="228600" y="990600"/>
            <a:ext cx="8001000" cy="3046988"/>
          </a:xfrm>
          <a:prstGeom prst="rect">
            <a:avLst/>
          </a:prstGeom>
          <a:noFill/>
        </p:spPr>
        <p:txBody>
          <a:bodyPr wrap="square" lIns="91440" tIns="45720" rIns="91440" bIns="45720">
            <a:spAutoFit/>
          </a:bodyPr>
          <a:lstStyle/>
          <a:p>
            <a:pPr algn="ctr"/>
            <a:r>
              <a:rPr lang="en-US" sz="9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Drawing </a:t>
            </a:r>
          </a:p>
          <a:p>
            <a:pPr algn="ctr"/>
            <a:r>
              <a:rPr lang="en-US" sz="9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Conclusions</a:t>
            </a:r>
            <a:endParaRPr lang="en-US" sz="9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4" name="TextBox 3"/>
          <p:cNvSpPr txBox="1"/>
          <p:nvPr/>
        </p:nvSpPr>
        <p:spPr>
          <a:xfrm>
            <a:off x="381000" y="4267200"/>
            <a:ext cx="8382000" cy="2554545"/>
          </a:xfrm>
          <a:prstGeom prst="rect">
            <a:avLst/>
          </a:prstGeom>
          <a:noFill/>
        </p:spPr>
        <p:txBody>
          <a:bodyPr wrap="square" rtlCol="0">
            <a:spAutoFit/>
          </a:bodyPr>
          <a:lstStyle/>
          <a:p>
            <a:pPr algn="ctr"/>
            <a:r>
              <a:rPr lang="en-US" sz="3200" dirty="0" smtClean="0">
                <a:solidFill>
                  <a:srgbClr val="FF0000"/>
                </a:solidFill>
              </a:rPr>
              <a:t>Remember that the writer in a story does not always tell us everything we need to know.  We need to use clues from the story to figure out some things.  Figuring things out this way is called drawing conclusions.</a:t>
            </a:r>
            <a:endParaRPr lang="en-US"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 to="" calcmode="lin" valueType="num">
                                      <p:cBhvr>
                                        <p:cTn id="20" dur="1" fill="hold"/>
                                        <p:tgtEl>
                                          <p:spTgt spid="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0"/>
            <a:ext cx="8610600" cy="6001643"/>
          </a:xfrm>
          <a:prstGeom prst="rect">
            <a:avLst/>
          </a:prstGeom>
          <a:noFill/>
        </p:spPr>
        <p:txBody>
          <a:bodyPr wrap="square" rtlCol="0">
            <a:spAutoFit/>
          </a:bodyPr>
          <a:lstStyle/>
          <a:p>
            <a:pPr algn="ctr"/>
            <a:r>
              <a:rPr lang="en-US" sz="3200" dirty="0" smtClean="0">
                <a:solidFill>
                  <a:srgbClr val="FF0000"/>
                </a:solidFill>
              </a:rPr>
              <a:t>Today we are going to look back at the story Market Day.  Listen carefully as we reread the story so that we can draw our own conclusions at the end of the story.</a:t>
            </a:r>
          </a:p>
          <a:p>
            <a:pPr algn="ctr"/>
            <a:endParaRPr lang="en-US" sz="3200" dirty="0"/>
          </a:p>
          <a:p>
            <a:pPr algn="ctr"/>
            <a:r>
              <a:rPr lang="en-US" sz="3200" dirty="0" smtClean="0">
                <a:solidFill>
                  <a:srgbClr val="7030A0"/>
                </a:solidFill>
              </a:rPr>
              <a:t>Is the market indoors or outdoors?</a:t>
            </a:r>
          </a:p>
          <a:p>
            <a:pPr algn="ctr"/>
            <a:r>
              <a:rPr lang="en-US" sz="3200" dirty="0" smtClean="0">
                <a:solidFill>
                  <a:srgbClr val="92D050"/>
                </a:solidFill>
              </a:rPr>
              <a:t>How do you know?</a:t>
            </a:r>
          </a:p>
          <a:p>
            <a:pPr algn="ctr"/>
            <a:r>
              <a:rPr lang="en-US" sz="3200" dirty="0" smtClean="0">
                <a:solidFill>
                  <a:srgbClr val="FF33CC"/>
                </a:solidFill>
              </a:rPr>
              <a:t>How long have they been at the market?</a:t>
            </a:r>
          </a:p>
          <a:p>
            <a:pPr algn="ctr"/>
            <a:r>
              <a:rPr lang="en-US" sz="3200" dirty="0" smtClean="0">
                <a:solidFill>
                  <a:srgbClr val="663300"/>
                </a:solidFill>
              </a:rPr>
              <a:t>How do you know this?</a:t>
            </a:r>
          </a:p>
          <a:p>
            <a:pPr algn="ctr"/>
            <a:r>
              <a:rPr lang="en-US" sz="3200" dirty="0" smtClean="0">
                <a:solidFill>
                  <a:srgbClr val="BA7466"/>
                </a:solidFill>
              </a:rPr>
              <a:t>At the end , the author says, “ We’re home at last.”  What words help you figure out that the trip was long?</a:t>
            </a:r>
            <a:endParaRPr lang="en-US" sz="3200" dirty="0">
              <a:solidFill>
                <a:srgbClr val="BA74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to="" calcmode="lin" valueType="num">
                                      <p:cBhvr>
                                        <p:cTn id="12" dur="1" fill="hold"/>
                                        <p:tgtEl>
                                          <p:spTgt spid="2">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to="" calcmode="lin" valueType="num">
                                      <p:cBhvr>
                                        <p:cTn id="17" dur="1" fill="hold"/>
                                        <p:tgtEl>
                                          <p:spTgt spid="2">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 to="" calcmode="lin" valueType="num">
                                      <p:cBhvr>
                                        <p:cTn id="22" dur="1" fill="hold"/>
                                        <p:tgtEl>
                                          <p:spTgt spid="2">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 to="" calcmode="lin" valueType="num">
                                      <p:cBhvr>
                                        <p:cTn id="27" dur="1" fill="hold"/>
                                        <p:tgtEl>
                                          <p:spTgt spid="2">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 to="" calcmode="lin" valueType="num">
                                      <p:cBhvr>
                                        <p:cTn id="32" dur="1" fill="hold"/>
                                        <p:tgtEl>
                                          <p:spTgt spid="2">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752601"/>
            <a:ext cx="8436829" cy="2800767"/>
          </a:xfrm>
          <a:prstGeom prst="rect">
            <a:avLst/>
          </a:prstGeom>
          <a:noFill/>
        </p:spPr>
        <p:txBody>
          <a:bodyPr wrap="square" lIns="91440" tIns="45720" rIns="91440" bIns="45720">
            <a:spAutoFit/>
          </a:bodyPr>
          <a:lstStyle/>
          <a:p>
            <a:pPr algn="ctr"/>
            <a:r>
              <a:rPr lang="en-US" sz="8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Question of the Day</a:t>
            </a:r>
            <a:endParaRPr lang="en-US" sz="8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TextBox 2"/>
          <p:cNvSpPr txBox="1"/>
          <p:nvPr/>
        </p:nvSpPr>
        <p:spPr>
          <a:xfrm>
            <a:off x="381000" y="457200"/>
            <a:ext cx="8305800" cy="646331"/>
          </a:xfrm>
          <a:prstGeom prst="rect">
            <a:avLst/>
          </a:prstGeom>
          <a:noFill/>
        </p:spPr>
        <p:txBody>
          <a:bodyPr wrap="square" rtlCol="0">
            <a:spAutoFit/>
          </a:bodyPr>
          <a:lstStyle/>
          <a:p>
            <a:pPr algn="ctr"/>
            <a:r>
              <a:rPr lang="en-US" dirty="0" smtClean="0">
                <a:solidFill>
                  <a:srgbClr val="FF0000"/>
                </a:solidFill>
              </a:rPr>
              <a:t>Objective: To listen attentively and respond appropriately to oral communication</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to="" calcmode="lin" valueType="num">
                                      <p:cBhvr>
                                        <p:cTn id="12" dur="1" fill="hold"/>
                                        <p:tgtEl>
                                          <p:spTgt spid="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8382000" cy="6247864"/>
          </a:xfrm>
          <a:prstGeom prst="rect">
            <a:avLst/>
          </a:prstGeom>
          <a:noFill/>
        </p:spPr>
        <p:txBody>
          <a:bodyPr wrap="square" rtlCol="0">
            <a:spAutoFit/>
          </a:bodyPr>
          <a:lstStyle/>
          <a:p>
            <a:pPr algn="ctr"/>
            <a:r>
              <a:rPr lang="en-US" sz="4000" dirty="0" smtClean="0">
                <a:solidFill>
                  <a:srgbClr val="FF0000"/>
                </a:solidFill>
              </a:rPr>
              <a:t>If what I describe is puzzling, then you should scratch your head and looked puzzled.  If not do nothing.</a:t>
            </a:r>
          </a:p>
          <a:p>
            <a:pPr algn="ctr"/>
            <a:endParaRPr lang="en-US" sz="4000" dirty="0"/>
          </a:p>
          <a:p>
            <a:pPr algn="ctr"/>
            <a:r>
              <a:rPr lang="en-US" sz="4000" dirty="0" smtClean="0">
                <a:solidFill>
                  <a:srgbClr val="0070C0"/>
                </a:solidFill>
              </a:rPr>
              <a:t>We line up to go to lunch.</a:t>
            </a:r>
          </a:p>
          <a:p>
            <a:pPr algn="ctr"/>
            <a:r>
              <a:rPr lang="en-US" sz="4000" dirty="0" smtClean="0">
                <a:solidFill>
                  <a:srgbClr val="0070C0"/>
                </a:solidFill>
              </a:rPr>
              <a:t>It snows in July.</a:t>
            </a:r>
          </a:p>
          <a:p>
            <a:pPr algn="ctr"/>
            <a:r>
              <a:rPr lang="en-US" sz="4000" dirty="0" smtClean="0">
                <a:solidFill>
                  <a:srgbClr val="0070C0"/>
                </a:solidFill>
              </a:rPr>
              <a:t>It is time to go home.</a:t>
            </a:r>
          </a:p>
          <a:p>
            <a:pPr algn="ctr"/>
            <a:r>
              <a:rPr lang="en-US" sz="4000" dirty="0" smtClean="0">
                <a:solidFill>
                  <a:srgbClr val="0070C0"/>
                </a:solidFill>
              </a:rPr>
              <a:t>A bug starts talking to you.</a:t>
            </a:r>
          </a:p>
          <a:p>
            <a:pPr algn="ctr"/>
            <a:r>
              <a:rPr lang="en-US" sz="4000" dirty="0" smtClean="0">
                <a:solidFill>
                  <a:srgbClr val="0070C0"/>
                </a:solidFill>
              </a:rPr>
              <a:t>You just had your pencil and now you can’t find it.</a:t>
            </a:r>
            <a:endParaRPr lang="en-US" sz="4000"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to="" calcmode="lin" valueType="num">
                                      <p:cBhvr>
                                        <p:cTn id="12" dur="1" fill="hold"/>
                                        <p:tgtEl>
                                          <p:spTgt spid="2">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to="" calcmode="lin" valueType="num">
                                      <p:cBhvr>
                                        <p:cTn id="17" dur="1" fill="hold"/>
                                        <p:tgtEl>
                                          <p:spTgt spid="2">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 to="" calcmode="lin" valueType="num">
                                      <p:cBhvr>
                                        <p:cTn id="22" dur="1" fill="hold"/>
                                        <p:tgtEl>
                                          <p:spTgt spid="2">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 to="" calcmode="lin" valueType="num">
                                      <p:cBhvr>
                                        <p:cTn id="27" dur="1" fill="hold"/>
                                        <p:tgtEl>
                                          <p:spTgt spid="2">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 to="" calcmode="lin" valueType="num">
                                      <p:cBhvr>
                                        <p:cTn id="32" dur="1" fill="hold"/>
                                        <p:tgtEl>
                                          <p:spTgt spid="2">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763000" cy="6771084"/>
          </a:xfrm>
          <a:prstGeom prst="rect">
            <a:avLst/>
          </a:prstGeom>
          <a:noFill/>
        </p:spPr>
        <p:txBody>
          <a:bodyPr wrap="square" rtlCol="0">
            <a:spAutoFit/>
          </a:bodyPr>
          <a:lstStyle/>
          <a:p>
            <a:pPr algn="ctr"/>
            <a:r>
              <a:rPr lang="en-US" sz="3200" dirty="0" smtClean="0">
                <a:solidFill>
                  <a:srgbClr val="0070C0"/>
                </a:solidFill>
              </a:rPr>
              <a:t>I will name some jobs that people do.  If asking lots of probing questions is part of the job, give a thumbs up.  If not do nothing at all.</a:t>
            </a:r>
          </a:p>
          <a:p>
            <a:pPr algn="ctr"/>
            <a:endParaRPr lang="en-US" sz="3200" dirty="0"/>
          </a:p>
          <a:p>
            <a:pPr algn="ctr"/>
            <a:r>
              <a:rPr lang="en-US" sz="3200" dirty="0" smtClean="0">
                <a:solidFill>
                  <a:srgbClr val="FF33CC"/>
                </a:solidFill>
              </a:rPr>
              <a:t>reporter</a:t>
            </a:r>
          </a:p>
          <a:p>
            <a:pPr algn="ctr"/>
            <a:r>
              <a:rPr lang="en-US" sz="3200" dirty="0" smtClean="0">
                <a:solidFill>
                  <a:srgbClr val="FF33CC"/>
                </a:solidFill>
              </a:rPr>
              <a:t>chef</a:t>
            </a:r>
          </a:p>
          <a:p>
            <a:pPr algn="ctr"/>
            <a:r>
              <a:rPr lang="en-US" sz="3200" dirty="0" smtClean="0">
                <a:solidFill>
                  <a:srgbClr val="FF33CC"/>
                </a:solidFill>
              </a:rPr>
              <a:t>astronaut</a:t>
            </a:r>
          </a:p>
          <a:p>
            <a:pPr algn="ctr"/>
            <a:r>
              <a:rPr lang="en-US" sz="3200" dirty="0" smtClean="0">
                <a:solidFill>
                  <a:srgbClr val="FF33CC"/>
                </a:solidFill>
              </a:rPr>
              <a:t>crossing guard</a:t>
            </a:r>
          </a:p>
          <a:p>
            <a:pPr algn="ctr"/>
            <a:r>
              <a:rPr lang="en-US" sz="3200" dirty="0" smtClean="0">
                <a:solidFill>
                  <a:srgbClr val="FF33CC"/>
                </a:solidFill>
              </a:rPr>
              <a:t>typist</a:t>
            </a:r>
          </a:p>
          <a:p>
            <a:pPr algn="ctr"/>
            <a:r>
              <a:rPr lang="en-US" sz="3200" dirty="0" smtClean="0">
                <a:solidFill>
                  <a:srgbClr val="FF33CC"/>
                </a:solidFill>
              </a:rPr>
              <a:t>vet</a:t>
            </a:r>
          </a:p>
          <a:p>
            <a:pPr algn="ctr"/>
            <a:r>
              <a:rPr lang="en-US" sz="3200" dirty="0" smtClean="0">
                <a:solidFill>
                  <a:srgbClr val="FF33CC"/>
                </a:solidFill>
              </a:rPr>
              <a:t>doctor</a:t>
            </a:r>
          </a:p>
          <a:p>
            <a:pPr algn="ctr"/>
            <a:r>
              <a:rPr lang="en-US" sz="3200" dirty="0" smtClean="0">
                <a:solidFill>
                  <a:srgbClr val="FF33CC"/>
                </a:solidFill>
              </a:rPr>
              <a:t>scientist</a:t>
            </a:r>
          </a:p>
          <a:p>
            <a:pPr algn="ctr"/>
            <a:r>
              <a:rPr lang="en-US" sz="3200" dirty="0" smtClean="0">
                <a:solidFill>
                  <a:srgbClr val="FF33CC"/>
                </a:solidFill>
              </a:rPr>
              <a:t>mover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to="" calcmode="lin" valueType="num">
                                      <p:cBhvr>
                                        <p:cTn id="12" dur="1" fill="hold"/>
                                        <p:tgtEl>
                                          <p:spTgt spid="2">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to="" calcmode="lin" valueType="num">
                                      <p:cBhvr>
                                        <p:cTn id="17" dur="1" fill="hold"/>
                                        <p:tgtEl>
                                          <p:spTgt spid="2">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 to="" calcmode="lin" valueType="num">
                                      <p:cBhvr>
                                        <p:cTn id="22" dur="1" fill="hold"/>
                                        <p:tgtEl>
                                          <p:spTgt spid="2">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 to="" calcmode="lin" valueType="num">
                                      <p:cBhvr>
                                        <p:cTn id="27" dur="1" fill="hold"/>
                                        <p:tgtEl>
                                          <p:spTgt spid="2">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 to="" calcmode="lin" valueType="num">
                                      <p:cBhvr>
                                        <p:cTn id="32" dur="1" fill="hold"/>
                                        <p:tgtEl>
                                          <p:spTgt spid="2">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 to="" calcmode="lin" valueType="num">
                                      <p:cBhvr>
                                        <p:cTn id="37" dur="1" fill="hold"/>
                                        <p:tgtEl>
                                          <p:spTgt spid="2">
                                            <p:txEl>
                                              <p:pRg st="7" end="7"/>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 to="" calcmode="lin" valueType="num">
                                      <p:cBhvr>
                                        <p:cTn id="42" dur="1" fill="hold"/>
                                        <p:tgtEl>
                                          <p:spTgt spid="2">
                                            <p:txEl>
                                              <p:pRg st="8" end="8"/>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 to="" calcmode="lin" valueType="num">
                                      <p:cBhvr>
                                        <p:cTn id="47" dur="1" fill="hold"/>
                                        <p:tgtEl>
                                          <p:spTgt spid="2">
                                            <p:txEl>
                                              <p:pRg st="9" end="9"/>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nodeType="clickEffect">
                                  <p:stCondLst>
                                    <p:cond delay="0"/>
                                  </p:stCondLst>
                                  <p:childTnLst>
                                    <p:set>
                                      <p:cBhvr>
                                        <p:cTn id="51" dur="1" fill="hold">
                                          <p:stCondLst>
                                            <p:cond delay="0"/>
                                          </p:stCondLst>
                                        </p:cTn>
                                        <p:tgtEl>
                                          <p:spTgt spid="2">
                                            <p:txEl>
                                              <p:pRg st="10" end="10"/>
                                            </p:txEl>
                                          </p:spTgt>
                                        </p:tgtEl>
                                        <p:attrNameLst>
                                          <p:attrName>style.visibility</p:attrName>
                                        </p:attrNameLst>
                                      </p:cBhvr>
                                      <p:to>
                                        <p:strVal val="visible"/>
                                      </p:to>
                                    </p:set>
                                    <p:anim to="" calcmode="lin" valueType="num">
                                      <p:cBhvr>
                                        <p:cTn id="52" dur="1" fill="hold"/>
                                        <p:tgtEl>
                                          <p:spTgt spid="2">
                                            <p:txEl>
                                              <p:pRg st="10" end="1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986528"/>
          </a:xfrm>
          <a:prstGeom prst="rect">
            <a:avLst/>
          </a:prstGeom>
          <a:noFill/>
        </p:spPr>
        <p:txBody>
          <a:bodyPr wrap="square" rtlCol="0">
            <a:spAutoFit/>
          </a:bodyPr>
          <a:lstStyle/>
          <a:p>
            <a:pPr algn="ctr"/>
            <a:r>
              <a:rPr lang="en-US" sz="2800" dirty="0" smtClean="0">
                <a:solidFill>
                  <a:srgbClr val="FF0000"/>
                </a:solidFill>
              </a:rPr>
              <a:t>I will use unrelenting in sentences.  If you think that I used unrelenting correctly, then you should say , “That’s is unrelenting!”  If you think I did not use unrelenting correctly, then you should say, “That’s not unrelenting!”</a:t>
            </a:r>
          </a:p>
          <a:p>
            <a:pPr algn="ctr"/>
            <a:endParaRPr lang="en-US" sz="2800" dirty="0"/>
          </a:p>
          <a:p>
            <a:pPr algn="ctr"/>
            <a:r>
              <a:rPr lang="en-US" sz="2800" dirty="0" smtClean="0">
                <a:solidFill>
                  <a:srgbClr val="92D050"/>
                </a:solidFill>
              </a:rPr>
              <a:t>I was unrelenting as I ate my cereal.</a:t>
            </a:r>
          </a:p>
          <a:p>
            <a:pPr algn="ctr"/>
            <a:endParaRPr lang="en-US" sz="2800" dirty="0"/>
          </a:p>
          <a:p>
            <a:pPr algn="ctr"/>
            <a:r>
              <a:rPr lang="en-US" sz="2800" dirty="0" smtClean="0">
                <a:solidFill>
                  <a:srgbClr val="0070C0"/>
                </a:solidFill>
              </a:rPr>
              <a:t>I was unrelenting as I tried to solve the mystery.</a:t>
            </a:r>
          </a:p>
          <a:p>
            <a:pPr algn="ctr"/>
            <a:endParaRPr lang="en-US" sz="2800" dirty="0"/>
          </a:p>
          <a:p>
            <a:pPr algn="ctr"/>
            <a:r>
              <a:rPr lang="en-US" sz="2800" dirty="0" smtClean="0">
                <a:solidFill>
                  <a:srgbClr val="7030A0"/>
                </a:solidFill>
              </a:rPr>
              <a:t>I was unrelenting as I played on the playground.</a:t>
            </a:r>
          </a:p>
          <a:p>
            <a:pPr algn="ctr"/>
            <a:endParaRPr lang="en-US" sz="2800" dirty="0"/>
          </a:p>
          <a:p>
            <a:pPr algn="ctr"/>
            <a:r>
              <a:rPr lang="en-US" sz="2800" dirty="0" smtClean="0">
                <a:solidFill>
                  <a:srgbClr val="C00000"/>
                </a:solidFill>
              </a:rPr>
              <a:t>I was unrelenting in my search for Mom’s lost ring.</a:t>
            </a:r>
          </a:p>
          <a:p>
            <a:pPr algn="ctr"/>
            <a:endParaRPr lang="en-US" sz="2800" dirty="0"/>
          </a:p>
          <a:p>
            <a:pPr algn="ctr"/>
            <a:r>
              <a:rPr lang="en-US" sz="2800" dirty="0" smtClean="0">
                <a:solidFill>
                  <a:srgbClr val="FF33CC"/>
                </a:solidFill>
              </a:rPr>
              <a:t>I was unrelenting as I tried to win the race.</a:t>
            </a:r>
          </a:p>
          <a:p>
            <a:pPr algn="ctr"/>
            <a:endParaRPr lang="en-US" sz="2800" dirty="0"/>
          </a:p>
          <a:p>
            <a:pPr algn="ctr"/>
            <a:r>
              <a:rPr lang="en-US" sz="2800" dirty="0" smtClean="0">
                <a:solidFill>
                  <a:srgbClr val="663300"/>
                </a:solidFill>
              </a:rPr>
              <a:t>I was unrelenting as I tied my shoe.</a:t>
            </a:r>
            <a:endParaRPr lang="en-US" sz="2800" dirty="0">
              <a:solidFill>
                <a:srgbClr val="66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to="" calcmode="lin" valueType="num">
                                      <p:cBhvr>
                                        <p:cTn id="12" dur="1" fill="hold"/>
                                        <p:tgtEl>
                                          <p:spTgt spid="2">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to="" calcmode="lin" valueType="num">
                                      <p:cBhvr>
                                        <p:cTn id="17" dur="1" fill="hold"/>
                                        <p:tgtEl>
                                          <p:spTgt spid="2">
                                            <p:txEl>
                                              <p:pRg st="4" end="4"/>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 to="" calcmode="lin" valueType="num">
                                      <p:cBhvr>
                                        <p:cTn id="22" dur="1" fill="hold"/>
                                        <p:tgtEl>
                                          <p:spTgt spid="2">
                                            <p:txEl>
                                              <p:pRg st="6" end="6"/>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anim to="" calcmode="lin" valueType="num">
                                      <p:cBhvr>
                                        <p:cTn id="27" dur="1" fill="hold"/>
                                        <p:tgtEl>
                                          <p:spTgt spid="2">
                                            <p:txEl>
                                              <p:pRg st="8" end="8"/>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2">
                                            <p:txEl>
                                              <p:pRg st="10" end="10"/>
                                            </p:txEl>
                                          </p:spTgt>
                                        </p:tgtEl>
                                        <p:attrNameLst>
                                          <p:attrName>style.visibility</p:attrName>
                                        </p:attrNameLst>
                                      </p:cBhvr>
                                      <p:to>
                                        <p:strVal val="visible"/>
                                      </p:to>
                                    </p:set>
                                    <p:anim to="" calcmode="lin" valueType="num">
                                      <p:cBhvr>
                                        <p:cTn id="32" dur="1" fill="hold"/>
                                        <p:tgtEl>
                                          <p:spTgt spid="2">
                                            <p:txEl>
                                              <p:pRg st="10" end="10"/>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2">
                                            <p:txEl>
                                              <p:pRg st="12" end="12"/>
                                            </p:txEl>
                                          </p:spTgt>
                                        </p:tgtEl>
                                        <p:attrNameLst>
                                          <p:attrName>style.visibility</p:attrName>
                                        </p:attrNameLst>
                                      </p:cBhvr>
                                      <p:to>
                                        <p:strVal val="visible"/>
                                      </p:to>
                                    </p:set>
                                    <p:anim to="" calcmode="lin" valueType="num">
                                      <p:cBhvr>
                                        <p:cTn id="37" dur="1" fill="hold"/>
                                        <p:tgtEl>
                                          <p:spTgt spid="2">
                                            <p:txEl>
                                              <p:pRg st="12" end="1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0"/>
            <a:ext cx="8077200" cy="369332"/>
          </a:xfrm>
          <a:prstGeom prst="rect">
            <a:avLst/>
          </a:prstGeom>
          <a:noFill/>
        </p:spPr>
        <p:txBody>
          <a:bodyPr wrap="square" rtlCol="0">
            <a:spAutoFit/>
          </a:bodyPr>
          <a:lstStyle/>
          <a:p>
            <a:pPr algn="ctr"/>
            <a:r>
              <a:rPr lang="en-US" dirty="0" smtClean="0">
                <a:solidFill>
                  <a:srgbClr val="FF0000"/>
                </a:solidFill>
              </a:rPr>
              <a:t>Objective: To understand that words can have multiple meanings</a:t>
            </a:r>
            <a:endParaRPr lang="en-US" dirty="0">
              <a:solidFill>
                <a:srgbClr val="FF0000"/>
              </a:solidFill>
            </a:endParaRPr>
          </a:p>
        </p:txBody>
      </p:sp>
      <p:sp>
        <p:nvSpPr>
          <p:cNvPr id="3" name="Rectangle 2"/>
          <p:cNvSpPr/>
          <p:nvPr/>
        </p:nvSpPr>
        <p:spPr>
          <a:xfrm>
            <a:off x="0" y="533400"/>
            <a:ext cx="9144000" cy="1754326"/>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Multiple Meaning </a:t>
            </a:r>
          </a:p>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Words</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228600" y="2895600"/>
            <a:ext cx="8686800" cy="3970318"/>
          </a:xfrm>
          <a:prstGeom prst="rect">
            <a:avLst/>
          </a:prstGeom>
          <a:noFill/>
        </p:spPr>
        <p:txBody>
          <a:bodyPr wrap="square" rtlCol="0">
            <a:spAutoFit/>
          </a:bodyPr>
          <a:lstStyle/>
          <a:p>
            <a:pPr algn="ctr"/>
            <a:r>
              <a:rPr lang="en-US" sz="3600" dirty="0" smtClean="0">
                <a:solidFill>
                  <a:srgbClr val="FF0000"/>
                </a:solidFill>
              </a:rPr>
              <a:t>Remember that multiple meaning words sound the same but have different meanings.</a:t>
            </a:r>
          </a:p>
          <a:p>
            <a:pPr algn="ctr"/>
            <a:endParaRPr lang="en-US" sz="3600" dirty="0">
              <a:solidFill>
                <a:srgbClr val="FF0000"/>
              </a:solidFill>
            </a:endParaRPr>
          </a:p>
          <a:p>
            <a:pPr algn="ctr"/>
            <a:r>
              <a:rPr lang="en-US" sz="3600" dirty="0" smtClean="0">
                <a:solidFill>
                  <a:srgbClr val="00B050"/>
                </a:solidFill>
              </a:rPr>
              <a:t>I can reach that can on the shelf.</a:t>
            </a:r>
          </a:p>
          <a:p>
            <a:pPr algn="ctr"/>
            <a:r>
              <a:rPr lang="en-US" sz="3600" dirty="0" smtClean="0">
                <a:solidFill>
                  <a:srgbClr val="FF0000"/>
                </a:solidFill>
              </a:rPr>
              <a:t>What is the multiple meaning word in this sentence?</a:t>
            </a:r>
            <a:endParaRPr lang="en-US" sz="3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to="" calcmode="lin" valueType="num">
                                      <p:cBhvr>
                                        <p:cTn id="17" dur="1" fill="hold"/>
                                        <p:tgtEl>
                                          <p:spTgt spid="4">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to="" calcmode="lin" valueType="num">
                                      <p:cBhvr>
                                        <p:cTn id="22" dur="1" fill="hold"/>
                                        <p:tgtEl>
                                          <p:spTgt spid="4">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to="" calcmode="lin" valueType="num">
                                      <p:cBhvr>
                                        <p:cTn id="27" dur="1" fill="hold"/>
                                        <p:tgtEl>
                                          <p:spTgt spid="4">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457200"/>
            <a:ext cx="8610600" cy="6001643"/>
          </a:xfrm>
          <a:prstGeom prst="rect">
            <a:avLst/>
          </a:prstGeom>
          <a:noFill/>
        </p:spPr>
        <p:txBody>
          <a:bodyPr wrap="square" rtlCol="0">
            <a:spAutoFit/>
          </a:bodyPr>
          <a:lstStyle/>
          <a:p>
            <a:pPr algn="ctr"/>
            <a:r>
              <a:rPr lang="en-US" sz="4800" dirty="0" smtClean="0">
                <a:solidFill>
                  <a:srgbClr val="00B050"/>
                </a:solidFill>
              </a:rPr>
              <a:t>He </a:t>
            </a:r>
            <a:r>
              <a:rPr lang="en-US" sz="4800" dirty="0" smtClean="0">
                <a:solidFill>
                  <a:srgbClr val="7030A0"/>
                </a:solidFill>
              </a:rPr>
              <a:t>leaves</a:t>
            </a:r>
            <a:r>
              <a:rPr lang="en-US" sz="4800" dirty="0" smtClean="0">
                <a:solidFill>
                  <a:srgbClr val="00B050"/>
                </a:solidFill>
              </a:rPr>
              <a:t> his house at 8:00.</a:t>
            </a:r>
          </a:p>
          <a:p>
            <a:pPr algn="ctr"/>
            <a:endParaRPr lang="en-US" sz="4800" dirty="0" smtClean="0">
              <a:solidFill>
                <a:srgbClr val="00B050"/>
              </a:solidFill>
            </a:endParaRPr>
          </a:p>
          <a:p>
            <a:pPr algn="ctr"/>
            <a:r>
              <a:rPr lang="en-US" sz="4800" dirty="0" smtClean="0">
                <a:solidFill>
                  <a:srgbClr val="00B050"/>
                </a:solidFill>
              </a:rPr>
              <a:t>The </a:t>
            </a:r>
            <a:r>
              <a:rPr lang="en-US" sz="4800" dirty="0" smtClean="0">
                <a:solidFill>
                  <a:srgbClr val="7030A0"/>
                </a:solidFill>
              </a:rPr>
              <a:t>leaves</a:t>
            </a:r>
            <a:r>
              <a:rPr lang="en-US" sz="4800" dirty="0" smtClean="0">
                <a:solidFill>
                  <a:srgbClr val="00B050"/>
                </a:solidFill>
              </a:rPr>
              <a:t> are brown and red.</a:t>
            </a:r>
          </a:p>
          <a:p>
            <a:pPr algn="ctr"/>
            <a:endParaRPr lang="en-US" sz="4800" dirty="0">
              <a:solidFill>
                <a:srgbClr val="00B050"/>
              </a:solidFill>
            </a:endParaRPr>
          </a:p>
          <a:p>
            <a:pPr algn="ctr"/>
            <a:endParaRPr lang="en-US" sz="4800" dirty="0" smtClean="0">
              <a:solidFill>
                <a:srgbClr val="00B050"/>
              </a:solidFill>
            </a:endParaRPr>
          </a:p>
          <a:p>
            <a:pPr algn="ctr"/>
            <a:r>
              <a:rPr lang="en-US" sz="4800" dirty="0" smtClean="0">
                <a:solidFill>
                  <a:srgbClr val="00B050"/>
                </a:solidFill>
              </a:rPr>
              <a:t>I need a </a:t>
            </a:r>
            <a:r>
              <a:rPr lang="en-US" sz="4800" dirty="0" smtClean="0">
                <a:solidFill>
                  <a:srgbClr val="0070C0"/>
                </a:solidFill>
              </a:rPr>
              <a:t>coat</a:t>
            </a:r>
            <a:r>
              <a:rPr lang="en-US" sz="4800" dirty="0" smtClean="0">
                <a:solidFill>
                  <a:srgbClr val="00B050"/>
                </a:solidFill>
              </a:rPr>
              <a:t> when it is cold.</a:t>
            </a:r>
          </a:p>
          <a:p>
            <a:pPr algn="ctr"/>
            <a:endParaRPr lang="en-US" sz="4800" dirty="0" smtClean="0">
              <a:solidFill>
                <a:srgbClr val="00B050"/>
              </a:solidFill>
            </a:endParaRPr>
          </a:p>
          <a:p>
            <a:pPr algn="ctr"/>
            <a:r>
              <a:rPr lang="en-US" sz="4800" dirty="0" smtClean="0">
                <a:solidFill>
                  <a:srgbClr val="00B050"/>
                </a:solidFill>
              </a:rPr>
              <a:t>I will </a:t>
            </a:r>
            <a:r>
              <a:rPr lang="en-US" sz="4800" dirty="0" smtClean="0">
                <a:solidFill>
                  <a:srgbClr val="0070C0"/>
                </a:solidFill>
              </a:rPr>
              <a:t>coat</a:t>
            </a:r>
            <a:r>
              <a:rPr lang="en-US" sz="4800" dirty="0" smtClean="0">
                <a:solidFill>
                  <a:srgbClr val="00B050"/>
                </a:solidFill>
              </a:rPr>
              <a:t> my brush with paint.</a:t>
            </a:r>
            <a:endParaRPr lang="en-US" sz="4800"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to="" calcmode="lin" valueType="num">
                                      <p:cBhvr>
                                        <p:cTn id="12" dur="1" fill="hold"/>
                                        <p:tgtEl>
                                          <p:spTgt spid="2">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 to="" calcmode="lin" valueType="num">
                                      <p:cBhvr>
                                        <p:cTn id="17" dur="1" fill="hold"/>
                                        <p:tgtEl>
                                          <p:spTgt spid="2">
                                            <p:txEl>
                                              <p:pRg st="5" end="5"/>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 to="" calcmode="lin" valueType="num">
                                      <p:cBhvr>
                                        <p:cTn id="22" dur="1" fill="hold"/>
                                        <p:tgtEl>
                                          <p:spTgt spid="2">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owchart: Process 1"/>
          <p:cNvSpPr/>
          <p:nvPr/>
        </p:nvSpPr>
        <p:spPr>
          <a:xfrm>
            <a:off x="1524000" y="990600"/>
            <a:ext cx="6553200" cy="49560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752600" y="1447800"/>
            <a:ext cx="5943600" cy="4401205"/>
          </a:xfrm>
          <a:prstGeom prst="rect">
            <a:avLst/>
          </a:prstGeom>
          <a:noFill/>
        </p:spPr>
        <p:txBody>
          <a:bodyPr wrap="square" rtlCol="0">
            <a:spAutoFit/>
          </a:bodyPr>
          <a:lstStyle/>
          <a:p>
            <a:pPr algn="ctr"/>
            <a:r>
              <a:rPr lang="en-US" sz="4000" dirty="0" smtClean="0"/>
              <a:t>Rhyming Poem</a:t>
            </a:r>
          </a:p>
          <a:p>
            <a:pPr algn="ctr">
              <a:buFont typeface="Arial" pitchFamily="34" charset="0"/>
              <a:buChar char="•"/>
            </a:pPr>
            <a:r>
              <a:rPr lang="en-US" sz="4000" dirty="0" smtClean="0"/>
              <a:t>It has a title.</a:t>
            </a:r>
          </a:p>
          <a:p>
            <a:pPr algn="ctr">
              <a:buFont typeface="Arial" pitchFamily="34" charset="0"/>
              <a:buChar char="•"/>
            </a:pPr>
            <a:r>
              <a:rPr lang="en-US" sz="4000" dirty="0" smtClean="0"/>
              <a:t>Some lines end with rhyming words.</a:t>
            </a:r>
          </a:p>
          <a:p>
            <a:pPr algn="ctr">
              <a:buFont typeface="Arial" pitchFamily="34" charset="0"/>
              <a:buChar char="•"/>
            </a:pPr>
            <a:r>
              <a:rPr lang="en-US" sz="4000" dirty="0" smtClean="0"/>
              <a:t>It has a rhythm.</a:t>
            </a:r>
          </a:p>
          <a:p>
            <a:pPr algn="ctr">
              <a:buFont typeface="Arial" pitchFamily="34" charset="0"/>
              <a:buChar char="•"/>
            </a:pPr>
            <a:r>
              <a:rPr lang="en-US" sz="4000" dirty="0" smtClean="0"/>
              <a:t>It is enjoyable to read and listen to.</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 to="" calcmode="lin" valueType="num">
                                      <p:cBhvr>
                                        <p:cTn id="10" dur="1" fill="hold"/>
                                        <p:tgtEl>
                                          <p:spTgt spid="3">
                                            <p:txEl>
                                              <p:pRg st="1" end="1"/>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to="" calcmode="lin" valueType="num">
                                      <p:cBhvr>
                                        <p:cTn id="13" dur="1" fill="hold"/>
                                        <p:tgtEl>
                                          <p:spTgt spid="3">
                                            <p:txEl>
                                              <p:pRg st="2" end="2"/>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to="" calcmode="lin" valueType="num">
                                      <p:cBhvr>
                                        <p:cTn id="16" dur="1" fill="hold"/>
                                        <p:tgtEl>
                                          <p:spTgt spid="3">
                                            <p:txEl>
                                              <p:pRg st="3" end="3"/>
                                            </p:txEl>
                                          </p:spTgt>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to="" calcmode="lin" valueType="num">
                                      <p:cBhvr>
                                        <p:cTn id="19"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305800" cy="6186309"/>
          </a:xfrm>
          <a:prstGeom prst="rect">
            <a:avLst/>
          </a:prstGeom>
          <a:noFill/>
        </p:spPr>
        <p:txBody>
          <a:bodyPr wrap="square" rtlCol="0">
            <a:spAutoFit/>
          </a:bodyPr>
          <a:lstStyle/>
          <a:p>
            <a:pPr algn="ctr"/>
            <a:r>
              <a:rPr lang="en-US" sz="6600" dirty="0" smtClean="0">
                <a:solidFill>
                  <a:srgbClr val="FF0000"/>
                </a:solidFill>
              </a:rPr>
              <a:t>Painting</a:t>
            </a:r>
          </a:p>
          <a:p>
            <a:pPr algn="ctr"/>
            <a:endParaRPr lang="en-US" sz="6600" u="sng" dirty="0" smtClean="0">
              <a:solidFill>
                <a:srgbClr val="FF0000"/>
              </a:solidFill>
            </a:endParaRPr>
          </a:p>
          <a:p>
            <a:pPr algn="ctr"/>
            <a:r>
              <a:rPr lang="en-US" sz="6600" dirty="0" smtClean="0">
                <a:solidFill>
                  <a:srgbClr val="FF0000"/>
                </a:solidFill>
              </a:rPr>
              <a:t>I paint flowers.</a:t>
            </a:r>
          </a:p>
          <a:p>
            <a:pPr algn="ctr"/>
            <a:r>
              <a:rPr lang="en-US" sz="6600" dirty="0" smtClean="0">
                <a:solidFill>
                  <a:srgbClr val="FF0000"/>
                </a:solidFill>
              </a:rPr>
              <a:t>I paint cats.</a:t>
            </a:r>
          </a:p>
          <a:p>
            <a:pPr algn="ctr"/>
            <a:r>
              <a:rPr lang="en-US" sz="6600" dirty="0" smtClean="0">
                <a:solidFill>
                  <a:srgbClr val="FF0000"/>
                </a:solidFill>
              </a:rPr>
              <a:t>I paint trees,</a:t>
            </a:r>
          </a:p>
          <a:p>
            <a:pPr algn="ctr"/>
            <a:r>
              <a:rPr lang="en-US" sz="6600" dirty="0" smtClean="0">
                <a:solidFill>
                  <a:srgbClr val="FF0000"/>
                </a:solidFill>
              </a:rPr>
              <a:t>And clowns, and hats.</a:t>
            </a:r>
            <a:endParaRPr lang="en-US" sz="6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 to="" calcmode="lin" valueType="num">
                                      <p:cBhvr>
                                        <p:cTn id="10" dur="1" fill="hold"/>
                                        <p:tgtEl>
                                          <p:spTgt spid="2">
                                            <p:txEl>
                                              <p:pRg st="2" end="2"/>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to="" calcmode="lin" valueType="num">
                                      <p:cBhvr>
                                        <p:cTn id="13" dur="1" fill="hold"/>
                                        <p:tgtEl>
                                          <p:spTgt spid="2">
                                            <p:txEl>
                                              <p:pRg st="3" end="3"/>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 to="" calcmode="lin" valueType="num">
                                      <p:cBhvr>
                                        <p:cTn id="16" dur="1" fill="hold"/>
                                        <p:tgtEl>
                                          <p:spTgt spid="2">
                                            <p:txEl>
                                              <p:pRg st="4" end="4"/>
                                            </p:txEl>
                                          </p:spTgt>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to="" calcmode="lin" valueType="num">
                                      <p:cBhvr>
                                        <p:cTn id="19" dur="1" fill="hold"/>
                                        <p:tgtEl>
                                          <p:spTgt spid="2">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57200"/>
            <a:ext cx="9144000" cy="4401205"/>
          </a:xfrm>
          <a:prstGeom prst="rect">
            <a:avLst/>
          </a:prstGeom>
          <a:noFill/>
        </p:spPr>
        <p:txBody>
          <a:bodyPr wrap="square" rtlCol="0">
            <a:spAutoFit/>
          </a:bodyPr>
          <a:lstStyle/>
          <a:p>
            <a:pPr algn="ctr"/>
            <a:r>
              <a:rPr lang="en-US" sz="4000" b="1" dirty="0" smtClean="0">
                <a:solidFill>
                  <a:srgbClr val="0070C0"/>
                </a:solidFill>
              </a:rPr>
              <a:t>When do you speak with a loud voice?</a:t>
            </a:r>
          </a:p>
          <a:p>
            <a:pPr algn="ctr"/>
            <a:endParaRPr lang="en-US" sz="4000" b="1" dirty="0">
              <a:solidFill>
                <a:srgbClr val="0070C0"/>
              </a:solidFill>
            </a:endParaRPr>
          </a:p>
          <a:p>
            <a:pPr algn="ctr"/>
            <a:r>
              <a:rPr lang="en-US" sz="4000" b="1" dirty="0" smtClean="0">
                <a:solidFill>
                  <a:srgbClr val="0070C0"/>
                </a:solidFill>
              </a:rPr>
              <a:t>On my signal, turn and talk with your partner and complete this stem:</a:t>
            </a:r>
          </a:p>
          <a:p>
            <a:pPr algn="ctr"/>
            <a:endParaRPr lang="en-US" sz="4000" b="1" dirty="0">
              <a:solidFill>
                <a:srgbClr val="0070C0"/>
              </a:solidFill>
            </a:endParaRPr>
          </a:p>
          <a:p>
            <a:pPr algn="ctr"/>
            <a:r>
              <a:rPr lang="en-US" sz="4000" b="1" dirty="0" smtClean="0">
                <a:solidFill>
                  <a:srgbClr val="0070C0"/>
                </a:solidFill>
              </a:rPr>
              <a:t>I speak with a loud voice when ________________________________.</a:t>
            </a:r>
            <a:endParaRPr lang="en-US" sz="4000" b="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 to="" calcmode="lin" valueType="num">
                                      <p:cBhvr>
                                        <p:cTn id="12" dur="1" fill="hold"/>
                                        <p:tgtEl>
                                          <p:spTgt spid="2">
                                            <p:txEl>
                                              <p:pRg st="2" end="2"/>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to="" calcmode="lin" valueType="num">
                                      <p:cBhvr>
                                        <p:cTn id="17" dur="1" fill="hold"/>
                                        <p:tgtEl>
                                          <p:spTgt spid="2">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533400"/>
            <a:ext cx="8458200" cy="369332"/>
          </a:xfrm>
          <a:prstGeom prst="rect">
            <a:avLst/>
          </a:prstGeom>
          <a:noFill/>
        </p:spPr>
        <p:txBody>
          <a:bodyPr wrap="square" rtlCol="0">
            <a:spAutoFit/>
          </a:bodyPr>
          <a:lstStyle/>
          <a:p>
            <a:pPr algn="ctr"/>
            <a:r>
              <a:rPr lang="en-US" dirty="0" smtClean="0">
                <a:solidFill>
                  <a:srgbClr val="0070C0"/>
                </a:solidFill>
              </a:rPr>
              <a:t>Objective: To appreciate the rhythm and rhyme of a poem</a:t>
            </a:r>
            <a:endParaRPr lang="en-US" dirty="0">
              <a:solidFill>
                <a:srgbClr val="0070C0"/>
              </a:solidFill>
            </a:endParaRPr>
          </a:p>
        </p:txBody>
      </p:sp>
      <p:sp>
        <p:nvSpPr>
          <p:cNvPr id="3" name="TextBox 2"/>
          <p:cNvSpPr txBox="1"/>
          <p:nvPr/>
        </p:nvSpPr>
        <p:spPr>
          <a:xfrm>
            <a:off x="304800" y="1066800"/>
            <a:ext cx="8458200" cy="5632311"/>
          </a:xfrm>
          <a:prstGeom prst="rect">
            <a:avLst/>
          </a:prstGeom>
          <a:noFill/>
        </p:spPr>
        <p:txBody>
          <a:bodyPr wrap="square" rtlCol="0">
            <a:spAutoFit/>
          </a:bodyPr>
          <a:lstStyle/>
          <a:p>
            <a:pPr algn="ctr"/>
            <a:r>
              <a:rPr lang="en-US" sz="6000" dirty="0" smtClean="0">
                <a:solidFill>
                  <a:srgbClr val="FF0000"/>
                </a:solidFill>
              </a:rPr>
              <a:t>Today we are going to read a poem called “At The Top of my Voice.”  As we read the poem I want you to listen for rhyming words that you hear.</a:t>
            </a:r>
            <a:endParaRPr lang="en-US" sz="6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304800"/>
            <a:ext cx="7848600" cy="5139869"/>
          </a:xfrm>
          <a:prstGeom prst="rect">
            <a:avLst/>
          </a:prstGeom>
          <a:noFill/>
        </p:spPr>
        <p:txBody>
          <a:bodyPr wrap="square" rtlCol="0">
            <a:spAutoFit/>
          </a:bodyPr>
          <a:lstStyle/>
          <a:p>
            <a:pPr algn="ctr"/>
            <a:r>
              <a:rPr lang="en-US" sz="4800" dirty="0" smtClean="0">
                <a:solidFill>
                  <a:srgbClr val="7030A0"/>
                </a:solidFill>
              </a:rPr>
              <a:t>At The Top Of My Voice</a:t>
            </a:r>
          </a:p>
          <a:p>
            <a:pPr algn="ctr"/>
            <a:r>
              <a:rPr lang="en-US" sz="4000" dirty="0" smtClean="0">
                <a:solidFill>
                  <a:srgbClr val="7030A0"/>
                </a:solidFill>
              </a:rPr>
              <a:t>When I stamp </a:t>
            </a:r>
          </a:p>
          <a:p>
            <a:pPr algn="ctr"/>
            <a:r>
              <a:rPr lang="en-US" sz="4000" dirty="0" smtClean="0">
                <a:solidFill>
                  <a:srgbClr val="7030A0"/>
                </a:solidFill>
              </a:rPr>
              <a:t>The ground thunders,</a:t>
            </a:r>
          </a:p>
          <a:p>
            <a:pPr algn="ctr"/>
            <a:r>
              <a:rPr lang="en-US" sz="4000" dirty="0" smtClean="0">
                <a:solidFill>
                  <a:srgbClr val="7030A0"/>
                </a:solidFill>
              </a:rPr>
              <a:t>When I shout</a:t>
            </a:r>
          </a:p>
          <a:p>
            <a:pPr algn="ctr"/>
            <a:r>
              <a:rPr lang="en-US" sz="4000" dirty="0" smtClean="0">
                <a:solidFill>
                  <a:srgbClr val="7030A0"/>
                </a:solidFill>
              </a:rPr>
              <a:t>The world rings,</a:t>
            </a:r>
          </a:p>
          <a:p>
            <a:pPr algn="ctr"/>
            <a:r>
              <a:rPr lang="en-US" sz="4000" dirty="0" smtClean="0">
                <a:solidFill>
                  <a:srgbClr val="7030A0"/>
                </a:solidFill>
              </a:rPr>
              <a:t>When I sing</a:t>
            </a:r>
          </a:p>
          <a:p>
            <a:pPr algn="ctr"/>
            <a:r>
              <a:rPr lang="en-US" sz="4000" dirty="0" smtClean="0">
                <a:solidFill>
                  <a:srgbClr val="7030A0"/>
                </a:solidFill>
              </a:rPr>
              <a:t>The air wonders</a:t>
            </a:r>
          </a:p>
          <a:p>
            <a:pPr algn="ctr"/>
            <a:r>
              <a:rPr lang="en-US" sz="4000" dirty="0" smtClean="0">
                <a:solidFill>
                  <a:srgbClr val="7030A0"/>
                </a:solidFill>
              </a:rPr>
              <a:t>How I do such things.</a:t>
            </a:r>
            <a:endParaRPr lang="en-US" sz="4000" dirty="0">
              <a:solidFill>
                <a:srgbClr val="7030A0"/>
              </a:solidFill>
            </a:endParaRPr>
          </a:p>
        </p:txBody>
      </p:sp>
      <p:sp>
        <p:nvSpPr>
          <p:cNvPr id="3" name="TextBox 2"/>
          <p:cNvSpPr txBox="1"/>
          <p:nvPr/>
        </p:nvSpPr>
        <p:spPr>
          <a:xfrm>
            <a:off x="609600" y="5867400"/>
            <a:ext cx="7772400" cy="1077218"/>
          </a:xfrm>
          <a:prstGeom prst="rect">
            <a:avLst/>
          </a:prstGeom>
          <a:noFill/>
        </p:spPr>
        <p:txBody>
          <a:bodyPr wrap="square" rtlCol="0">
            <a:spAutoFit/>
          </a:bodyPr>
          <a:lstStyle/>
          <a:p>
            <a:pPr algn="ctr"/>
            <a:r>
              <a:rPr lang="en-US" sz="3200" dirty="0" smtClean="0">
                <a:solidFill>
                  <a:srgbClr val="FF0000"/>
                </a:solidFill>
              </a:rPr>
              <a:t>What rhyming words did you hear?</a:t>
            </a:r>
          </a:p>
          <a:p>
            <a:pPr algn="ctr"/>
            <a:r>
              <a:rPr lang="en-US" sz="3200" dirty="0" smtClean="0">
                <a:solidFill>
                  <a:srgbClr val="FF0000"/>
                </a:solidFill>
              </a:rPr>
              <a:t>How did this poem make you feel?</a:t>
            </a:r>
            <a:endParaRPr lang="en-US" sz="32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to="" calcmode="lin" valueType="num">
                                      <p:cBhvr>
                                        <p:cTn id="12" dur="1" fill="hold"/>
                                        <p:tgtEl>
                                          <p:spTgt spid="2">
                                            <p:txEl>
                                              <p:pRg st="1" end="1"/>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 to="" calcmode="lin" valueType="num">
                                      <p:cBhvr>
                                        <p:cTn id="15" dur="1" fill="hold"/>
                                        <p:tgtEl>
                                          <p:spTgt spid="2">
                                            <p:txEl>
                                              <p:pRg st="2" end="2"/>
                                            </p:txEl>
                                          </p:spTgt>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 to="" calcmode="lin" valueType="num">
                                      <p:cBhvr>
                                        <p:cTn id="18" dur="1" fill="hold"/>
                                        <p:tgtEl>
                                          <p:spTgt spid="2">
                                            <p:txEl>
                                              <p:pRg st="3" end="3"/>
                                            </p:txEl>
                                          </p:spTgt>
                                        </p:tgtEl>
                                        <p:attrNameLst>
                                          <p:attrName/>
                                        </p:attrNameLst>
                                      </p:cBhvr>
                                    </p:anim>
                                  </p:childTnLst>
                                </p:cTn>
                              </p:par>
                              <p:par>
                                <p:cTn id="19" presetID="24"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to="" calcmode="lin" valueType="num">
                                      <p:cBhvr>
                                        <p:cTn id="21" dur="1" fill="hold"/>
                                        <p:tgtEl>
                                          <p:spTgt spid="2">
                                            <p:txEl>
                                              <p:pRg st="4" end="4"/>
                                            </p:txEl>
                                          </p:spTgt>
                                        </p:tgtEl>
                                        <p:attrNameLst>
                                          <p:attrName/>
                                        </p:attrNameLst>
                                      </p:cBhvr>
                                    </p:anim>
                                  </p:childTnLst>
                                </p:cTn>
                              </p:par>
                              <p:par>
                                <p:cTn id="22" presetID="24" presetClass="entr" presetSubtype="0" fill="hold"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 to="" calcmode="lin" valueType="num">
                                      <p:cBhvr>
                                        <p:cTn id="24" dur="1" fill="hold"/>
                                        <p:tgtEl>
                                          <p:spTgt spid="2">
                                            <p:txEl>
                                              <p:pRg st="5" end="5"/>
                                            </p:txEl>
                                          </p:spTgt>
                                        </p:tgtEl>
                                        <p:attrNameLst>
                                          <p:attrName/>
                                        </p:attrNameLst>
                                      </p:cBhvr>
                                    </p:anim>
                                  </p:childTnLst>
                                </p:cTn>
                              </p:par>
                              <p:par>
                                <p:cTn id="25" presetID="24" presetClass="entr" presetSubtype="0" fill="hold"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 to="" calcmode="lin" valueType="num">
                                      <p:cBhvr>
                                        <p:cTn id="27" dur="1" fill="hold"/>
                                        <p:tgtEl>
                                          <p:spTgt spid="2">
                                            <p:txEl>
                                              <p:pRg st="6" end="6"/>
                                            </p:txEl>
                                          </p:spTgt>
                                        </p:tgtEl>
                                        <p:attrNameLst>
                                          <p:attrName/>
                                        </p:attrNameLst>
                                      </p:cBhvr>
                                    </p:anim>
                                  </p:childTnLst>
                                </p:cTn>
                              </p:par>
                              <p:par>
                                <p:cTn id="28" presetID="24" presetClass="entr" presetSubtype="0" fill="hold" nodeType="withEffect">
                                  <p:stCondLst>
                                    <p:cond delay="0"/>
                                  </p:stCondLst>
                                  <p:childTnLst>
                                    <p:set>
                                      <p:cBhvr>
                                        <p:cTn id="29" dur="1" fill="hold">
                                          <p:stCondLst>
                                            <p:cond delay="0"/>
                                          </p:stCondLst>
                                        </p:cTn>
                                        <p:tgtEl>
                                          <p:spTgt spid="2">
                                            <p:txEl>
                                              <p:pRg st="7" end="7"/>
                                            </p:txEl>
                                          </p:spTgt>
                                        </p:tgtEl>
                                        <p:attrNameLst>
                                          <p:attrName>style.visibility</p:attrName>
                                        </p:attrNameLst>
                                      </p:cBhvr>
                                      <p:to>
                                        <p:strVal val="visible"/>
                                      </p:to>
                                    </p:set>
                                    <p:anim to="" calcmode="lin" valueType="num">
                                      <p:cBhvr>
                                        <p:cTn id="30" dur="1" fill="hold"/>
                                        <p:tgtEl>
                                          <p:spTgt spid="2">
                                            <p:txEl>
                                              <p:pRg st="7" end="7"/>
                                            </p:txEl>
                                          </p:spTgt>
                                        </p:tgtEl>
                                        <p:attrNameLst>
                                          <p:attrName/>
                                        </p:attrNameLst>
                                      </p:cBhvr>
                                    </p:anim>
                                  </p:childTnLst>
                                </p:cTn>
                              </p:par>
                            </p:childTnLst>
                          </p:cTn>
                        </p:par>
                      </p:childTnLst>
                    </p:cTn>
                  </p:par>
                  <p:par>
                    <p:cTn id="31" fill="hold">
                      <p:stCondLst>
                        <p:cond delay="indefinite"/>
                      </p:stCondLst>
                      <p:childTnLst>
                        <p:par>
                          <p:cTn id="32" fill="hold">
                            <p:stCondLst>
                              <p:cond delay="0"/>
                            </p:stCondLst>
                            <p:childTnLst>
                              <p:par>
                                <p:cTn id="33" presetID="24" presetClass="entr" presetSubtype="0" fill="hold"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 to="" calcmode="lin" valueType="num">
                                      <p:cBhvr>
                                        <p:cTn id="35" dur="1" fill="hold"/>
                                        <p:tgtEl>
                                          <p:spTgt spid="3">
                                            <p:txEl>
                                              <p:pRg st="0" end="0"/>
                                            </p:txEl>
                                          </p:spTgt>
                                        </p:tgtEl>
                                        <p:attrNameLst>
                                          <p:attrName/>
                                        </p:attrNameLst>
                                      </p:cBhvr>
                                    </p:anim>
                                  </p:childTnLst>
                                </p:cTn>
                              </p:par>
                            </p:childTnLst>
                          </p:cTn>
                        </p:par>
                      </p:childTnLst>
                    </p:cTn>
                  </p:par>
                  <p:par>
                    <p:cTn id="36" fill="hold">
                      <p:stCondLst>
                        <p:cond delay="indefinite"/>
                      </p:stCondLst>
                      <p:childTnLst>
                        <p:par>
                          <p:cTn id="37" fill="hold">
                            <p:stCondLst>
                              <p:cond delay="0"/>
                            </p:stCondLst>
                            <p:childTnLst>
                              <p:par>
                                <p:cTn id="38" presetID="24" presetClass="entr" presetSubtype="0" fill="hold" nodeType="clickEffect">
                                  <p:stCondLst>
                                    <p:cond delay="0"/>
                                  </p:stCondLst>
                                  <p:childTnLst>
                                    <p:set>
                                      <p:cBhvr>
                                        <p:cTn id="39" dur="1" fill="hold">
                                          <p:stCondLst>
                                            <p:cond delay="0"/>
                                          </p:stCondLst>
                                        </p:cTn>
                                        <p:tgtEl>
                                          <p:spTgt spid="3">
                                            <p:txEl>
                                              <p:pRg st="1" end="1"/>
                                            </p:txEl>
                                          </p:spTgt>
                                        </p:tgtEl>
                                        <p:attrNameLst>
                                          <p:attrName>style.visibility</p:attrName>
                                        </p:attrNameLst>
                                      </p:cBhvr>
                                      <p:to>
                                        <p:strVal val="visible"/>
                                      </p:to>
                                    </p:set>
                                    <p:anim to="" calcmode="lin" valueType="num">
                                      <p:cBhvr>
                                        <p:cTn id="40"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1219200"/>
            <a:ext cx="7391399"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Word Wall Words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TextBox 2"/>
          <p:cNvSpPr txBox="1"/>
          <p:nvPr/>
        </p:nvSpPr>
        <p:spPr>
          <a:xfrm>
            <a:off x="304800" y="838200"/>
            <a:ext cx="8610600" cy="369332"/>
          </a:xfrm>
          <a:prstGeom prst="rect">
            <a:avLst/>
          </a:prstGeom>
          <a:noFill/>
        </p:spPr>
        <p:txBody>
          <a:bodyPr wrap="square" rtlCol="0">
            <a:spAutoFit/>
          </a:bodyPr>
          <a:lstStyle/>
          <a:p>
            <a:pPr algn="ctr"/>
            <a:r>
              <a:rPr lang="en-US" dirty="0" smtClean="0">
                <a:solidFill>
                  <a:srgbClr val="FF0000"/>
                </a:solidFill>
              </a:rPr>
              <a:t>Objective: To read high frequency words</a:t>
            </a:r>
            <a:endParaRPr lang="en-US" dirty="0">
              <a:solidFill>
                <a:srgbClr val="FF0000"/>
              </a:solidFill>
            </a:endParaRPr>
          </a:p>
        </p:txBody>
      </p:sp>
      <p:sp>
        <p:nvSpPr>
          <p:cNvPr id="4" name="TextBox 3"/>
          <p:cNvSpPr txBox="1"/>
          <p:nvPr/>
        </p:nvSpPr>
        <p:spPr>
          <a:xfrm>
            <a:off x="1371600" y="2133600"/>
            <a:ext cx="7239000" cy="4801314"/>
          </a:xfrm>
          <a:prstGeom prst="rect">
            <a:avLst/>
          </a:prstGeom>
          <a:noFill/>
        </p:spPr>
        <p:txBody>
          <a:bodyPr wrap="square" rtlCol="0">
            <a:spAutoFit/>
          </a:bodyPr>
          <a:lstStyle/>
          <a:p>
            <a:pPr algn="ctr"/>
            <a:r>
              <a:rPr lang="en-US" sz="3200" dirty="0" smtClean="0">
                <a:solidFill>
                  <a:srgbClr val="FF0000"/>
                </a:solidFill>
              </a:rPr>
              <a:t>eyes</a:t>
            </a:r>
          </a:p>
          <a:p>
            <a:pPr algn="ctr"/>
            <a:r>
              <a:rPr lang="en-US" sz="3200" dirty="0" smtClean="0">
                <a:solidFill>
                  <a:srgbClr val="FF0000"/>
                </a:solidFill>
              </a:rPr>
              <a:t>visitor</a:t>
            </a:r>
          </a:p>
          <a:p>
            <a:pPr algn="ctr"/>
            <a:r>
              <a:rPr lang="en-US" sz="3200" dirty="0" smtClean="0">
                <a:solidFill>
                  <a:srgbClr val="FF0000"/>
                </a:solidFill>
              </a:rPr>
              <a:t>remembered</a:t>
            </a:r>
          </a:p>
          <a:p>
            <a:pPr algn="ctr"/>
            <a:r>
              <a:rPr lang="en-US" sz="3200" dirty="0" smtClean="0">
                <a:solidFill>
                  <a:srgbClr val="FF0000"/>
                </a:solidFill>
              </a:rPr>
              <a:t>loudly</a:t>
            </a:r>
          </a:p>
          <a:p>
            <a:pPr algn="ctr"/>
            <a:r>
              <a:rPr lang="en-US" sz="3200" dirty="0" smtClean="0">
                <a:solidFill>
                  <a:srgbClr val="FF0000"/>
                </a:solidFill>
              </a:rPr>
              <a:t>brown</a:t>
            </a:r>
          </a:p>
          <a:p>
            <a:pPr algn="ctr"/>
            <a:r>
              <a:rPr lang="en-US" sz="3200" dirty="0" smtClean="0">
                <a:solidFill>
                  <a:srgbClr val="FF0000"/>
                </a:solidFill>
              </a:rPr>
              <a:t>found</a:t>
            </a:r>
          </a:p>
          <a:p>
            <a:pPr algn="ctr"/>
            <a:r>
              <a:rPr lang="en-US" sz="3200" dirty="0" smtClean="0">
                <a:solidFill>
                  <a:srgbClr val="FF0000"/>
                </a:solidFill>
              </a:rPr>
              <a:t>gone</a:t>
            </a:r>
          </a:p>
          <a:p>
            <a:pPr algn="ctr"/>
            <a:r>
              <a:rPr lang="en-US" sz="3200" dirty="0" smtClean="0">
                <a:solidFill>
                  <a:srgbClr val="FF0000"/>
                </a:solidFill>
              </a:rPr>
              <a:t>light</a:t>
            </a:r>
          </a:p>
          <a:p>
            <a:pPr algn="ctr"/>
            <a:r>
              <a:rPr lang="en-US" sz="3200" dirty="0" smtClean="0">
                <a:solidFill>
                  <a:srgbClr val="FF0000"/>
                </a:solidFill>
              </a:rPr>
              <a:t>listen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to="" calcmode="lin" valueType="num">
                                      <p:cBhvr>
                                        <p:cTn id="12" dur="1" fill="hold"/>
                                        <p:tgtEl>
                                          <p:spTgt spid="2"/>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to="" calcmode="lin" valueType="num">
                                      <p:cBhvr>
                                        <p:cTn id="17" dur="1" fill="hold"/>
                                        <p:tgtEl>
                                          <p:spTgt spid="4">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 to="" calcmode="lin" valueType="num">
                                      <p:cBhvr>
                                        <p:cTn id="22" dur="1" fill="hold"/>
                                        <p:tgtEl>
                                          <p:spTgt spid="4">
                                            <p:txEl>
                                              <p:pRg st="1" end="1"/>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to="" calcmode="lin" valueType="num">
                                      <p:cBhvr>
                                        <p:cTn id="27" dur="1" fill="hold"/>
                                        <p:tgtEl>
                                          <p:spTgt spid="4">
                                            <p:txEl>
                                              <p:pRg st="2" end="2"/>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 to="" calcmode="lin" valueType="num">
                                      <p:cBhvr>
                                        <p:cTn id="32" dur="1" fill="hold"/>
                                        <p:tgtEl>
                                          <p:spTgt spid="4">
                                            <p:txEl>
                                              <p:pRg st="3" end="3"/>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to="" calcmode="lin" valueType="num">
                                      <p:cBhvr>
                                        <p:cTn id="37" dur="1" fill="hold"/>
                                        <p:tgtEl>
                                          <p:spTgt spid="4">
                                            <p:txEl>
                                              <p:pRg st="4" end="4"/>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to="" calcmode="lin" valueType="num">
                                      <p:cBhvr>
                                        <p:cTn id="42" dur="1" fill="hold"/>
                                        <p:tgtEl>
                                          <p:spTgt spid="4">
                                            <p:txEl>
                                              <p:pRg st="5" end="5"/>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to="" calcmode="lin" valueType="num">
                                      <p:cBhvr>
                                        <p:cTn id="47" dur="1" fill="hold"/>
                                        <p:tgtEl>
                                          <p:spTgt spid="4">
                                            <p:txEl>
                                              <p:pRg st="6" end="6"/>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nodeType="clickEffect">
                                  <p:stCondLst>
                                    <p:cond delay="0"/>
                                  </p:stCondLst>
                                  <p:childTnLst>
                                    <p:set>
                                      <p:cBhvr>
                                        <p:cTn id="51" dur="1" fill="hold">
                                          <p:stCondLst>
                                            <p:cond delay="0"/>
                                          </p:stCondLst>
                                        </p:cTn>
                                        <p:tgtEl>
                                          <p:spTgt spid="4">
                                            <p:txEl>
                                              <p:pRg st="7" end="7"/>
                                            </p:txEl>
                                          </p:spTgt>
                                        </p:tgtEl>
                                        <p:attrNameLst>
                                          <p:attrName>style.visibility</p:attrName>
                                        </p:attrNameLst>
                                      </p:cBhvr>
                                      <p:to>
                                        <p:strVal val="visible"/>
                                      </p:to>
                                    </p:set>
                                    <p:anim to="" calcmode="lin" valueType="num">
                                      <p:cBhvr>
                                        <p:cTn id="52" dur="1" fill="hold"/>
                                        <p:tgtEl>
                                          <p:spTgt spid="4">
                                            <p:txEl>
                                              <p:pRg st="7" end="7"/>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nodeType="clickEffect">
                                  <p:stCondLst>
                                    <p:cond delay="0"/>
                                  </p:stCondLst>
                                  <p:childTnLst>
                                    <p:set>
                                      <p:cBhvr>
                                        <p:cTn id="56" dur="1" fill="hold">
                                          <p:stCondLst>
                                            <p:cond delay="0"/>
                                          </p:stCondLst>
                                        </p:cTn>
                                        <p:tgtEl>
                                          <p:spTgt spid="4">
                                            <p:txEl>
                                              <p:pRg st="8" end="8"/>
                                            </p:txEl>
                                          </p:spTgt>
                                        </p:tgtEl>
                                        <p:attrNameLst>
                                          <p:attrName>style.visibility</p:attrName>
                                        </p:attrNameLst>
                                      </p:cBhvr>
                                      <p:to>
                                        <p:strVal val="visible"/>
                                      </p:to>
                                    </p:set>
                                    <p:anim to="" calcmode="lin" valueType="num">
                                      <p:cBhvr>
                                        <p:cTn id="57" dur="1" fill="hold"/>
                                        <p:tgtEl>
                                          <p:spTgt spid="4">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838200"/>
            <a:ext cx="8763000" cy="381000"/>
          </a:xfrm>
          <a:prstGeom prst="rect">
            <a:avLst/>
          </a:prstGeom>
          <a:noFill/>
        </p:spPr>
        <p:txBody>
          <a:bodyPr wrap="square" rtlCol="0">
            <a:spAutoFit/>
          </a:bodyPr>
          <a:lstStyle/>
          <a:p>
            <a:pPr algn="ctr"/>
            <a:r>
              <a:rPr lang="en-US" dirty="0" smtClean="0">
                <a:solidFill>
                  <a:srgbClr val="0070C0"/>
                </a:solidFill>
              </a:rPr>
              <a:t>Objective: To segment words into phonemes: to add phonemes to words</a:t>
            </a:r>
            <a:endParaRPr lang="en-US" dirty="0">
              <a:solidFill>
                <a:srgbClr val="0070C0"/>
              </a:solidFill>
            </a:endParaRPr>
          </a:p>
        </p:txBody>
      </p:sp>
      <p:sp>
        <p:nvSpPr>
          <p:cNvPr id="4" name="Rectangle 3"/>
          <p:cNvSpPr/>
          <p:nvPr/>
        </p:nvSpPr>
        <p:spPr>
          <a:xfrm>
            <a:off x="152401" y="1447800"/>
            <a:ext cx="8839200" cy="4154984"/>
          </a:xfrm>
          <a:prstGeom prst="rect">
            <a:avLst/>
          </a:prstGeom>
          <a:noFill/>
        </p:spPr>
        <p:txBody>
          <a:bodyPr wrap="square" lIns="91440" tIns="45720" rIns="91440" bIns="45720">
            <a:spAutoFit/>
          </a:bodyPr>
          <a:lstStyle/>
          <a:p>
            <a:pPr algn="ctr"/>
            <a:r>
              <a:rPr lang="en-US" sz="8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Phoneme</a:t>
            </a:r>
          </a:p>
          <a:p>
            <a:pPr algn="ctr"/>
            <a:r>
              <a:rPr lang="en-US" sz="8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Segmentation </a:t>
            </a:r>
          </a:p>
          <a:p>
            <a:pPr algn="ctr"/>
            <a:r>
              <a:rPr lang="en-US"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And Addition</a:t>
            </a:r>
            <a:endParaRPr lang="en-US" sz="8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to="" calcmode="lin" valueType="num">
                                      <p:cBhvr>
                                        <p:cTn id="12"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
            <a:ext cx="8534400" cy="369332"/>
          </a:xfrm>
          <a:prstGeom prst="rect">
            <a:avLst/>
          </a:prstGeom>
          <a:noFill/>
        </p:spPr>
        <p:txBody>
          <a:bodyPr wrap="square" rtlCol="0">
            <a:spAutoFit/>
          </a:bodyPr>
          <a:lstStyle/>
          <a:p>
            <a:pPr algn="ctr"/>
            <a:r>
              <a:rPr lang="en-US" b="1" i="1" dirty="0" smtClean="0">
                <a:solidFill>
                  <a:srgbClr val="FF0000"/>
                </a:solidFill>
              </a:rPr>
              <a:t>Sung to the tune “The Farmer in the Dell”</a:t>
            </a:r>
            <a:endParaRPr lang="en-US" b="1" i="1" dirty="0">
              <a:solidFill>
                <a:srgbClr val="FF0000"/>
              </a:solidFill>
            </a:endParaRPr>
          </a:p>
        </p:txBody>
      </p:sp>
      <p:sp>
        <p:nvSpPr>
          <p:cNvPr id="3" name="TextBox 2"/>
          <p:cNvSpPr txBox="1"/>
          <p:nvPr/>
        </p:nvSpPr>
        <p:spPr>
          <a:xfrm>
            <a:off x="152400" y="457200"/>
            <a:ext cx="8763000" cy="1477328"/>
          </a:xfrm>
          <a:prstGeom prst="rect">
            <a:avLst/>
          </a:prstGeom>
          <a:noFill/>
        </p:spPr>
        <p:txBody>
          <a:bodyPr wrap="square" rtlCol="0">
            <a:spAutoFit/>
          </a:bodyPr>
          <a:lstStyle/>
          <a:p>
            <a:pPr algn="ctr"/>
            <a:r>
              <a:rPr lang="en-US" b="1" i="1" dirty="0" smtClean="0">
                <a:solidFill>
                  <a:srgbClr val="0070C0"/>
                </a:solidFill>
              </a:rPr>
              <a:t>I hear two sounds in at.  I hear two sounds in at.</a:t>
            </a:r>
          </a:p>
          <a:p>
            <a:pPr algn="ctr"/>
            <a:r>
              <a:rPr lang="en-US" b="1" i="1" dirty="0" smtClean="0">
                <a:solidFill>
                  <a:srgbClr val="0070C0"/>
                </a:solidFill>
              </a:rPr>
              <a:t>/a/ /t/ That’s right! I hear two sounds in at.</a:t>
            </a:r>
          </a:p>
          <a:p>
            <a:pPr algn="ctr"/>
            <a:endParaRPr lang="en-US" b="1" i="1" dirty="0">
              <a:solidFill>
                <a:srgbClr val="0070C0"/>
              </a:solidFill>
            </a:endParaRPr>
          </a:p>
          <a:p>
            <a:pPr algn="ctr"/>
            <a:r>
              <a:rPr lang="en-US" b="1" i="1" dirty="0" smtClean="0">
                <a:solidFill>
                  <a:srgbClr val="0070C0"/>
                </a:solidFill>
              </a:rPr>
              <a:t>I add /s/ to at. I add /s/ to at.</a:t>
            </a:r>
          </a:p>
          <a:p>
            <a:pPr algn="ctr"/>
            <a:r>
              <a:rPr lang="en-US" b="1" i="1" dirty="0" smtClean="0">
                <a:solidFill>
                  <a:srgbClr val="0070C0"/>
                </a:solidFill>
              </a:rPr>
              <a:t>The new word that I made is sat.</a:t>
            </a:r>
            <a:endParaRPr lang="en-US" b="1" i="1" dirty="0">
              <a:solidFill>
                <a:srgbClr val="0070C0"/>
              </a:solidFill>
            </a:endParaRPr>
          </a:p>
        </p:txBody>
      </p:sp>
      <p:sp>
        <p:nvSpPr>
          <p:cNvPr id="4" name="TextBox 3"/>
          <p:cNvSpPr txBox="1"/>
          <p:nvPr/>
        </p:nvSpPr>
        <p:spPr>
          <a:xfrm>
            <a:off x="381000" y="1828800"/>
            <a:ext cx="8382000" cy="5154513"/>
          </a:xfrm>
          <a:prstGeom prst="rect">
            <a:avLst/>
          </a:prstGeom>
          <a:noFill/>
        </p:spPr>
        <p:txBody>
          <a:bodyPr wrap="square" rtlCol="0">
            <a:spAutoFit/>
          </a:bodyPr>
          <a:lstStyle/>
          <a:p>
            <a:pPr algn="ctr"/>
            <a:r>
              <a:rPr lang="en-US" sz="3600" dirty="0" smtClean="0">
                <a:solidFill>
                  <a:srgbClr val="FF0000"/>
                </a:solidFill>
              </a:rPr>
              <a:t>it + /b/ = bit</a:t>
            </a:r>
          </a:p>
          <a:p>
            <a:pPr algn="ctr"/>
            <a:r>
              <a:rPr lang="en-US" sz="3600" dirty="0" smtClean="0">
                <a:solidFill>
                  <a:srgbClr val="FF0000"/>
                </a:solidFill>
              </a:rPr>
              <a:t>ad + /s/ = sad</a:t>
            </a:r>
          </a:p>
          <a:p>
            <a:pPr algn="ctr"/>
            <a:r>
              <a:rPr lang="en-US" sz="3600" dirty="0" smtClean="0">
                <a:solidFill>
                  <a:srgbClr val="FF0000"/>
                </a:solidFill>
              </a:rPr>
              <a:t>ice + /</a:t>
            </a:r>
            <a:r>
              <a:rPr lang="en-US" sz="3600" dirty="0" err="1" smtClean="0">
                <a:solidFill>
                  <a:srgbClr val="FF0000"/>
                </a:solidFill>
              </a:rPr>
              <a:t>sl</a:t>
            </a:r>
            <a:r>
              <a:rPr lang="en-US" sz="3600" dirty="0" smtClean="0">
                <a:solidFill>
                  <a:srgbClr val="FF0000"/>
                </a:solidFill>
              </a:rPr>
              <a:t>/ = slice</a:t>
            </a:r>
          </a:p>
          <a:p>
            <a:pPr algn="ctr"/>
            <a:r>
              <a:rPr lang="en-US" sz="3600" dirty="0" smtClean="0">
                <a:solidFill>
                  <a:srgbClr val="FF0000"/>
                </a:solidFill>
              </a:rPr>
              <a:t>and + /</a:t>
            </a:r>
            <a:r>
              <a:rPr lang="en-US" sz="3600" dirty="0" err="1" smtClean="0">
                <a:solidFill>
                  <a:srgbClr val="FF0000"/>
                </a:solidFill>
              </a:rPr>
              <a:t>gr</a:t>
            </a:r>
            <a:r>
              <a:rPr lang="en-US" sz="3600" dirty="0" smtClean="0">
                <a:solidFill>
                  <a:srgbClr val="FF0000"/>
                </a:solidFill>
              </a:rPr>
              <a:t>/ = grand</a:t>
            </a:r>
          </a:p>
          <a:p>
            <a:pPr algn="ctr"/>
            <a:r>
              <a:rPr lang="en-US" sz="3600" dirty="0" smtClean="0">
                <a:solidFill>
                  <a:srgbClr val="FF0000"/>
                </a:solidFill>
              </a:rPr>
              <a:t>end + /t/ = tend</a:t>
            </a:r>
          </a:p>
          <a:p>
            <a:pPr algn="ctr"/>
            <a:r>
              <a:rPr lang="en-US" sz="3600" dirty="0" smtClean="0">
                <a:solidFill>
                  <a:srgbClr val="FF0000"/>
                </a:solidFill>
              </a:rPr>
              <a:t>as + /h/ = has</a:t>
            </a:r>
          </a:p>
          <a:p>
            <a:pPr algn="ctr"/>
            <a:r>
              <a:rPr lang="en-US" sz="3600" dirty="0" smtClean="0">
                <a:solidFill>
                  <a:srgbClr val="FF0000"/>
                </a:solidFill>
              </a:rPr>
              <a:t>at + /f/ = fat</a:t>
            </a:r>
          </a:p>
          <a:p>
            <a:pPr algn="ctr"/>
            <a:r>
              <a:rPr lang="en-US" sz="3600" dirty="0" smtClean="0">
                <a:solidFill>
                  <a:srgbClr val="FF0000"/>
                </a:solidFill>
              </a:rPr>
              <a:t>in + /</a:t>
            </a:r>
            <a:r>
              <a:rPr lang="en-US" sz="3600" dirty="0" err="1" smtClean="0">
                <a:solidFill>
                  <a:srgbClr val="FF0000"/>
                </a:solidFill>
              </a:rPr>
              <a:t>sk</a:t>
            </a:r>
            <a:r>
              <a:rPr lang="en-US" sz="3600" dirty="0" smtClean="0">
                <a:solidFill>
                  <a:srgbClr val="FF0000"/>
                </a:solidFill>
              </a:rPr>
              <a:t>/ = skin</a:t>
            </a:r>
          </a:p>
          <a:p>
            <a:pPr algn="ctr"/>
            <a:r>
              <a:rPr lang="en-US" sz="3600" dirty="0" smtClean="0">
                <a:solidFill>
                  <a:srgbClr val="FF0000"/>
                </a:solidFill>
              </a:rPr>
              <a:t>age + /p/ = page</a:t>
            </a:r>
            <a:endParaRPr lang="en-US" sz="3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to="" calcmode="lin" valueType="num">
                                      <p:cBhvr>
                                        <p:cTn id="17" dur="1" fill="hold"/>
                                        <p:tgtEl>
                                          <p:spTgt spid="4">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 to="" calcmode="lin" valueType="num">
                                      <p:cBhvr>
                                        <p:cTn id="22" dur="1" fill="hold"/>
                                        <p:tgtEl>
                                          <p:spTgt spid="4">
                                            <p:txEl>
                                              <p:pRg st="1" end="1"/>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to="" calcmode="lin" valueType="num">
                                      <p:cBhvr>
                                        <p:cTn id="27" dur="1" fill="hold"/>
                                        <p:tgtEl>
                                          <p:spTgt spid="4">
                                            <p:txEl>
                                              <p:pRg st="2" end="2"/>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 to="" calcmode="lin" valueType="num">
                                      <p:cBhvr>
                                        <p:cTn id="32" dur="1" fill="hold"/>
                                        <p:tgtEl>
                                          <p:spTgt spid="4">
                                            <p:txEl>
                                              <p:pRg st="3" end="3"/>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to="" calcmode="lin" valueType="num">
                                      <p:cBhvr>
                                        <p:cTn id="37" dur="1" fill="hold"/>
                                        <p:tgtEl>
                                          <p:spTgt spid="4">
                                            <p:txEl>
                                              <p:pRg st="4" end="4"/>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 to="" calcmode="lin" valueType="num">
                                      <p:cBhvr>
                                        <p:cTn id="42" dur="1" fill="hold"/>
                                        <p:tgtEl>
                                          <p:spTgt spid="4">
                                            <p:txEl>
                                              <p:pRg st="5" end="5"/>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to="" calcmode="lin" valueType="num">
                                      <p:cBhvr>
                                        <p:cTn id="47" dur="1" fill="hold"/>
                                        <p:tgtEl>
                                          <p:spTgt spid="4">
                                            <p:txEl>
                                              <p:pRg st="6" end="6"/>
                                            </p:txEl>
                                          </p:spTgt>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nodeType="clickEffect">
                                  <p:stCondLst>
                                    <p:cond delay="0"/>
                                  </p:stCondLst>
                                  <p:childTnLst>
                                    <p:set>
                                      <p:cBhvr>
                                        <p:cTn id="51" dur="1" fill="hold">
                                          <p:stCondLst>
                                            <p:cond delay="0"/>
                                          </p:stCondLst>
                                        </p:cTn>
                                        <p:tgtEl>
                                          <p:spTgt spid="4">
                                            <p:txEl>
                                              <p:pRg st="7" end="7"/>
                                            </p:txEl>
                                          </p:spTgt>
                                        </p:tgtEl>
                                        <p:attrNameLst>
                                          <p:attrName>style.visibility</p:attrName>
                                        </p:attrNameLst>
                                      </p:cBhvr>
                                      <p:to>
                                        <p:strVal val="visible"/>
                                      </p:to>
                                    </p:set>
                                    <p:anim to="" calcmode="lin" valueType="num">
                                      <p:cBhvr>
                                        <p:cTn id="52" dur="1" fill="hold"/>
                                        <p:tgtEl>
                                          <p:spTgt spid="4">
                                            <p:txEl>
                                              <p:pRg st="7" end="7"/>
                                            </p:txEl>
                                          </p:spTgt>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nodeType="clickEffect">
                                  <p:stCondLst>
                                    <p:cond delay="0"/>
                                  </p:stCondLst>
                                  <p:childTnLst>
                                    <p:set>
                                      <p:cBhvr>
                                        <p:cTn id="56" dur="1" fill="hold">
                                          <p:stCondLst>
                                            <p:cond delay="0"/>
                                          </p:stCondLst>
                                        </p:cTn>
                                        <p:tgtEl>
                                          <p:spTgt spid="4">
                                            <p:txEl>
                                              <p:pRg st="8" end="8"/>
                                            </p:txEl>
                                          </p:spTgt>
                                        </p:tgtEl>
                                        <p:attrNameLst>
                                          <p:attrName>style.visibility</p:attrName>
                                        </p:attrNameLst>
                                      </p:cBhvr>
                                      <p:to>
                                        <p:strVal val="visible"/>
                                      </p:to>
                                    </p:set>
                                    <p:anim to="" calcmode="lin" valueType="num">
                                      <p:cBhvr>
                                        <p:cTn id="57" dur="1" fill="hold"/>
                                        <p:tgtEl>
                                          <p:spTgt spid="4">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9600"/>
            <a:ext cx="8686800" cy="381000"/>
          </a:xfrm>
          <a:prstGeom prst="rect">
            <a:avLst/>
          </a:prstGeom>
          <a:noFill/>
        </p:spPr>
        <p:txBody>
          <a:bodyPr wrap="square" rtlCol="0">
            <a:spAutoFit/>
          </a:bodyPr>
          <a:lstStyle/>
          <a:p>
            <a:pPr algn="ctr"/>
            <a:r>
              <a:rPr lang="en-US" dirty="0" smtClean="0">
                <a:solidFill>
                  <a:srgbClr val="FF0000"/>
                </a:solidFill>
              </a:rPr>
              <a:t>Objective: To recognize and read contractions with ‘s, </a:t>
            </a:r>
            <a:r>
              <a:rPr lang="en-US" dirty="0" err="1" smtClean="0">
                <a:solidFill>
                  <a:srgbClr val="FF0000"/>
                </a:solidFill>
              </a:rPr>
              <a:t>n’t</a:t>
            </a:r>
            <a:r>
              <a:rPr lang="en-US" dirty="0" smtClean="0">
                <a:solidFill>
                  <a:srgbClr val="FF0000"/>
                </a:solidFill>
              </a:rPr>
              <a:t>, ‘</a:t>
            </a:r>
            <a:r>
              <a:rPr lang="en-US" dirty="0" err="1" smtClean="0">
                <a:solidFill>
                  <a:srgbClr val="FF0000"/>
                </a:solidFill>
              </a:rPr>
              <a:t>ll</a:t>
            </a:r>
            <a:endParaRPr lang="en-US" dirty="0">
              <a:solidFill>
                <a:srgbClr val="FF0000"/>
              </a:solidFill>
            </a:endParaRPr>
          </a:p>
        </p:txBody>
      </p:sp>
      <p:sp>
        <p:nvSpPr>
          <p:cNvPr id="3" name="Rectangle 2"/>
          <p:cNvSpPr/>
          <p:nvPr/>
        </p:nvSpPr>
        <p:spPr>
          <a:xfrm>
            <a:off x="152400" y="1676400"/>
            <a:ext cx="9668505" cy="156966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9600" b="1" cap="none" spc="0" dirty="0" smtClean="0">
                <a:ln/>
                <a:solidFill>
                  <a:schemeClr val="accent3"/>
                </a:solidFill>
                <a:effectLst/>
              </a:rPr>
              <a:t>Contractions</a:t>
            </a:r>
            <a:endParaRPr lang="en-US" sz="9600" b="1" cap="none" spc="0" dirty="0">
              <a:ln/>
              <a:solidFill>
                <a:schemeClr val="accent3"/>
              </a:solidFill>
              <a:effectLst/>
            </a:endParaRPr>
          </a:p>
        </p:txBody>
      </p:sp>
      <p:sp>
        <p:nvSpPr>
          <p:cNvPr id="4" name="TextBox 3"/>
          <p:cNvSpPr txBox="1"/>
          <p:nvPr/>
        </p:nvSpPr>
        <p:spPr>
          <a:xfrm>
            <a:off x="457200" y="4038600"/>
            <a:ext cx="8001000" cy="2585323"/>
          </a:xfrm>
          <a:prstGeom prst="rect">
            <a:avLst/>
          </a:prstGeom>
          <a:noFill/>
        </p:spPr>
        <p:txBody>
          <a:bodyPr wrap="square" rtlCol="0">
            <a:spAutoFit/>
          </a:bodyPr>
          <a:lstStyle/>
          <a:p>
            <a:pPr algn="ctr"/>
            <a:r>
              <a:rPr lang="en-US" sz="5400" dirty="0" smtClean="0">
                <a:solidFill>
                  <a:srgbClr val="FF0000"/>
                </a:solidFill>
              </a:rPr>
              <a:t>Remember a contraction is a shorter way to say two words.</a:t>
            </a:r>
            <a:endParaRPr lang="en-US" sz="5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to="" calcmode="lin" valueType="num">
                                      <p:cBhvr>
                                        <p:cTn id="12" dur="1" fill="hold"/>
                                        <p:tgtEl>
                                          <p:spTgt spid="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to="" calcmode="lin" valueType="num">
                                      <p:cBhvr>
                                        <p:cTn id="17" dur="1" fill="hold"/>
                                        <p:tgtEl>
                                          <p:spTgt spid="4">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95</TotalTime>
  <Words>1032</Words>
  <Application>Microsoft Office PowerPoint</Application>
  <PresentationFormat>On-screen Show (4:3)</PresentationFormat>
  <Paragraphs>174</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lara colleen mangham</dc:creator>
  <cp:lastModifiedBy>lara colleen mangham</cp:lastModifiedBy>
  <cp:revision>10</cp:revision>
  <dcterms:created xsi:type="dcterms:W3CDTF">2009-03-01T21:55:48Z</dcterms:created>
  <dcterms:modified xsi:type="dcterms:W3CDTF">2009-03-01T23:31:01Z</dcterms:modified>
</cp:coreProperties>
</file>